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
  </p:notesMasterIdLst>
  <p:sldIdLst>
    <p:sldId id="257" r:id="rId2"/>
    <p:sldId id="259" r:id="rId3"/>
    <p:sldId id="260" r:id="rId4"/>
    <p:sldId id="261" r:id="rId5"/>
    <p:sldId id="262" r:id="rId6"/>
    <p:sldId id="263" r:id="rId7"/>
    <p:sldId id="264" r:id="rId8"/>
    <p:sldId id="265" r:id="rId9"/>
    <p:sldId id="266" r:id="rId10"/>
    <p:sldId id="267" r:id="rId11"/>
    <p:sldId id="268"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67059" autoAdjust="0"/>
  </p:normalViewPr>
  <p:slideViewPr>
    <p:cSldViewPr>
      <p:cViewPr>
        <p:scale>
          <a:sx n="135" d="100"/>
          <a:sy n="135" d="100"/>
        </p:scale>
        <p:origin x="-78"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2958D9-0FF6-4F68-9CA1-E2ED53945BC8}" type="datetimeFigureOut">
              <a:rPr lang="en-US" smtClean="0"/>
              <a:t>4/23/2019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349EAE-5E73-4A46-8D38-62B4FCB5FB07}" type="slidenum">
              <a:rPr lang="en-US" smtClean="0"/>
              <a:t>‹#›</a:t>
            </a:fld>
            <a:endParaRPr lang="en-US"/>
          </a:p>
        </p:txBody>
      </p:sp>
    </p:spTree>
    <p:extLst>
      <p:ext uri="{BB962C8B-B14F-4D97-AF65-F5344CB8AC3E}">
        <p14:creationId xmlns:p14="http://schemas.microsoft.com/office/powerpoint/2010/main" val="2545617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90DEDE44-4932-4C64-A38A-99C700B4EE77}" type="datetimeFigureOut">
              <a:rPr lang="en-US" smtClean="0"/>
              <a:t>4/23/2019</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E4381C51-A16A-4F96-B57B-1233648EE4E6}"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90DEDE44-4932-4C64-A38A-99C700B4EE77}" type="datetimeFigureOut">
              <a:rPr lang="en-US" smtClean="0"/>
              <a:t>4/23/2019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E4381C51-A16A-4F96-B57B-1233648EE4E6}" type="slidenum">
              <a:rPr lang="en-US" smtClean="0"/>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90DEDE44-4932-4C64-A38A-99C700B4EE77}" type="datetimeFigureOut">
              <a:rPr lang="en-US" smtClean="0"/>
              <a:t>4/23/2019</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E4381C51-A16A-4F96-B57B-1233648EE4E6}"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90DEDE44-4932-4C64-A38A-99C700B4EE77}" type="datetimeFigureOut">
              <a:rPr lang="en-US" smtClean="0"/>
              <a:t>4/23/2019</a:t>
            </a:fld>
            <a:endParaRPr lang="en-US"/>
          </a:p>
        </p:txBody>
      </p:sp>
      <p:sp>
        <p:nvSpPr>
          <p:cNvPr id="10" name="Slide Number Placeholder 9"/>
          <p:cNvSpPr>
            <a:spLocks noGrp="1"/>
          </p:cNvSpPr>
          <p:nvPr>
            <p:ph type="sldNum" sz="quarter" idx="16"/>
          </p:nvPr>
        </p:nvSpPr>
        <p:spPr/>
        <p:txBody>
          <a:bodyPr rtlCol="0"/>
          <a:lstStyle/>
          <a:p>
            <a:fld id="{E4381C51-A16A-4F96-B57B-1233648EE4E6}"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90DEDE44-4932-4C64-A38A-99C700B4EE77}" type="datetimeFigureOut">
              <a:rPr lang="en-US" smtClean="0"/>
              <a:t>4/23/2019</a:t>
            </a:fld>
            <a:endParaRPr lang="en-US"/>
          </a:p>
        </p:txBody>
      </p:sp>
      <p:sp>
        <p:nvSpPr>
          <p:cNvPr id="12" name="Slide Number Placeholder 11"/>
          <p:cNvSpPr>
            <a:spLocks noGrp="1"/>
          </p:cNvSpPr>
          <p:nvPr>
            <p:ph type="sldNum" sz="quarter" idx="16"/>
          </p:nvPr>
        </p:nvSpPr>
        <p:spPr/>
        <p:txBody>
          <a:bodyPr rtlCol="0"/>
          <a:lstStyle/>
          <a:p>
            <a:fld id="{E4381C51-A16A-4F96-B57B-1233648EE4E6}"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0DEDE44-4932-4C64-A38A-99C700B4EE77}" type="datetimeFigureOut">
              <a:rPr lang="en-US" smtClean="0"/>
              <a:t>4/23/2019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E4381C51-A16A-4F96-B57B-1233648EE4E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DEDE44-4932-4C64-A38A-99C700B4EE77}" type="datetimeFigureOut">
              <a:rPr lang="en-US" smtClean="0"/>
              <a:t>4/23/2019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E4381C51-A16A-4F96-B57B-1233648EE4E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90DEDE44-4932-4C64-A38A-99C700B4EE77}" type="datetimeFigureOut">
              <a:rPr lang="en-US" smtClean="0"/>
              <a:t>4/23/2019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E4381C51-A16A-4F96-B57B-1233648EE4E6}" type="slidenum">
              <a:rPr lang="en-US" smtClean="0"/>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90DEDE44-4932-4C64-A38A-99C700B4EE77}" type="datetimeFigureOut">
              <a:rPr lang="en-US" smtClean="0"/>
              <a:t>4/23/2019</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E4381C51-A16A-4F96-B57B-1233648EE4E6}" type="slidenum">
              <a:rPr lang="en-US" smtClean="0"/>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0DEDE44-4932-4C64-A38A-99C700B4EE77}" type="datetimeFigureOut">
              <a:rPr lang="en-US" smtClean="0"/>
              <a:t>4/23/2019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381C51-A16A-4F96-B57B-1233648EE4E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90DEDE44-4932-4C64-A38A-99C700B4EE77}" type="datetimeFigureOut">
              <a:rPr lang="en-US" smtClean="0"/>
              <a:t>4/23/2019</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E4381C51-A16A-4F96-B57B-1233648EE4E6}"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90DEDE44-4932-4C64-A38A-99C700B4EE77}" type="datetimeFigureOut">
              <a:rPr lang="en-US" smtClean="0"/>
              <a:t>4/23/2019</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E4381C51-A16A-4F96-B57B-1233648EE4E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1.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ubtitle 5"/>
          <p:cNvSpPr>
            <a:spLocks noGrp="1"/>
          </p:cNvSpPr>
          <p:nvPr>
            <p:ph type="subTitle" idx="1"/>
          </p:nvPr>
        </p:nvSpPr>
        <p:spPr>
          <a:xfrm>
            <a:off x="2590800" y="2286000"/>
            <a:ext cx="3505200" cy="6858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anchor="ctr">
            <a:noAutofit/>
            <a:scene3d>
              <a:camera prst="orthographicFront"/>
              <a:lightRig rig="soft" dir="tl">
                <a:rot lat="0" lon="0" rev="0"/>
              </a:lightRig>
            </a:scene3d>
            <a:sp3d extrusionH="57150" contourW="25400" prstMaterial="matte">
              <a:bevelT w="25400" h="55880" prst="relaxedInset"/>
              <a:contourClr>
                <a:schemeClr val="accent2">
                  <a:tint val="20000"/>
                </a:schemeClr>
              </a:contourClr>
            </a:sp3d>
          </a:bodyPr>
          <a:lstStyle/>
          <a:p>
            <a:pPr algn="ctr"/>
            <a:r>
              <a:rPr lang="en-US" sz="4800" b="1" spc="50" dirty="0" smtClean="0">
                <a:ln w="11430">
                  <a:noFill/>
                </a:ln>
                <a:solidFill>
                  <a:schemeClr val="accent2">
                    <a:lumMod val="75000"/>
                  </a:schemeClr>
                </a:solidFill>
                <a:effectLst>
                  <a:outerShdw blurRad="63500" sx="102000" sy="102000" algn="ctr" rotWithShape="0">
                    <a:prstClr val="black">
                      <a:alpha val="40000"/>
                    </a:prstClr>
                  </a:outerShdw>
                </a:effectLst>
                <a:latin typeface="Adobe Fan Heiti Std B" pitchFamily="34" charset="-128"/>
                <a:ea typeface="Adobe Fan Heiti Std B" pitchFamily="34" charset="-128"/>
              </a:rPr>
              <a:t>Fun</a:t>
            </a:r>
            <a:r>
              <a:rPr lang="lv-LV" sz="4800" b="1" spc="50" dirty="0" smtClean="0">
                <a:ln w="11430">
                  <a:noFill/>
                </a:ln>
                <a:solidFill>
                  <a:schemeClr val="accent2">
                    <a:lumMod val="75000"/>
                  </a:schemeClr>
                </a:solidFill>
                <a:effectLst>
                  <a:outerShdw blurRad="63500" sx="102000" sy="102000" algn="ctr" rotWithShape="0">
                    <a:prstClr val="black">
                      <a:alpha val="40000"/>
                    </a:prstClr>
                  </a:outerShdw>
                </a:effectLst>
                <a:latin typeface="Adobe Fan Heiti Std B" pitchFamily="34" charset="-128"/>
                <a:ea typeface="Adobe Fan Heiti Std B" pitchFamily="34" charset="-128"/>
              </a:rPr>
              <a:t>kcijas</a:t>
            </a:r>
            <a:endParaRPr lang="en-US" sz="4800" b="1" spc="50" dirty="0">
              <a:ln w="11430">
                <a:noFill/>
              </a:ln>
              <a:solidFill>
                <a:schemeClr val="accent2">
                  <a:lumMod val="75000"/>
                </a:schemeClr>
              </a:solidFill>
              <a:effectLst>
                <a:outerShdw blurRad="63500" sx="102000" sy="102000" algn="ctr" rotWithShape="0">
                  <a:prstClr val="black">
                    <a:alpha val="40000"/>
                  </a:prstClr>
                </a:outerShdw>
              </a:effectLst>
              <a:latin typeface="Adobe Fan Heiti Std B" pitchFamily="34" charset="-128"/>
              <a:ea typeface="Adobe Fan Heiti Std B" pitchFamily="34" charset="-128"/>
            </a:endParaRPr>
          </a:p>
        </p:txBody>
      </p:sp>
      <p:sp>
        <p:nvSpPr>
          <p:cNvPr id="5" name="Rectangle 4"/>
          <p:cNvSpPr/>
          <p:nvPr/>
        </p:nvSpPr>
        <p:spPr>
          <a:xfrm>
            <a:off x="2514600" y="6248400"/>
            <a:ext cx="3076740" cy="369332"/>
          </a:xfrm>
          <a:prstGeom prst="rect">
            <a:avLst/>
          </a:prstGeom>
        </p:spPr>
        <p:txBody>
          <a:bodyPr wrap="none">
            <a:spAutoFit/>
          </a:bodyPr>
          <a:lstStyle/>
          <a:p>
            <a:r>
              <a:rPr lang="en-US" b="1" spc="50" dirty="0">
                <a:ln w="13500">
                  <a:noFill/>
                  <a:prstDash val="solid"/>
                </a:ln>
                <a:solidFill>
                  <a:schemeClr val="bg1">
                    <a:alpha val="95000"/>
                  </a:schemeClr>
                </a:solidFill>
                <a:effectLst>
                  <a:innerShdw blurRad="50900" dist="38500" dir="13500000">
                    <a:srgbClr val="000000">
                      <a:alpha val="60000"/>
                    </a:srgbClr>
                  </a:innerShdw>
                </a:effectLst>
              </a:rPr>
              <a:t>PHP: Hypertext Preprocessor</a:t>
            </a:r>
          </a:p>
        </p:txBody>
      </p:sp>
    </p:spTree>
    <p:extLst>
      <p:ext uri="{BB962C8B-B14F-4D97-AF65-F5344CB8AC3E}">
        <p14:creationId xmlns:p14="http://schemas.microsoft.com/office/powerpoint/2010/main" val="337279751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8" name="Titre 1"/>
          <p:cNvSpPr>
            <a:spLocks noGrp="1"/>
          </p:cNvSpPr>
          <p:nvPr>
            <p:ph type="title"/>
          </p:nvPr>
        </p:nvSpPr>
        <p:spPr>
          <a:xfrm>
            <a:off x="609600" y="381000"/>
            <a:ext cx="8229600" cy="1143000"/>
          </a:xfrm>
        </p:spPr>
        <p:txBody>
          <a:bodyPr>
            <a:normAutofit/>
          </a:bodyPr>
          <a:lstStyle/>
          <a:p>
            <a:pPr eaLnBrk="1" hangingPunct="1"/>
            <a:r>
              <a:rPr lang="lv-LV" sz="3200" dirty="0" smtClean="0">
                <a:latin typeface="Arial" panose="020B0604020202020204" pitchFamily="34" charset="0"/>
                <a:cs typeface="Arial" panose="020B0604020202020204" pitchFamily="34" charset="0"/>
              </a:rPr>
              <a:t>Kas ir funkcija</a:t>
            </a:r>
            <a:r>
              <a:rPr lang="fr-CA" sz="3200" dirty="0" smtClean="0">
                <a:latin typeface="Arial" panose="020B0604020202020204" pitchFamily="34" charset="0"/>
                <a:cs typeface="Arial" panose="020B0604020202020204" pitchFamily="34" charset="0"/>
              </a:rPr>
              <a:t>?</a:t>
            </a:r>
            <a:endParaRPr lang="en-US" sz="3200" dirty="0" smtClean="0">
              <a:latin typeface="Arial" panose="020B0604020202020204" pitchFamily="34" charset="0"/>
              <a:cs typeface="Arial" panose="020B0604020202020204" pitchFamily="34" charset="0"/>
            </a:endParaRPr>
          </a:p>
        </p:txBody>
      </p:sp>
      <p:sp>
        <p:nvSpPr>
          <p:cNvPr id="4099" name="Espace réservé du contenu 2"/>
          <p:cNvSpPr>
            <a:spLocks noGrp="1"/>
          </p:cNvSpPr>
          <p:nvPr>
            <p:ph sz="quarter" idx="1"/>
          </p:nvPr>
        </p:nvSpPr>
        <p:spPr>
          <a:xfrm>
            <a:off x="685800" y="1676400"/>
            <a:ext cx="8229600" cy="4525963"/>
          </a:xfrm>
        </p:spPr>
        <p:txBody>
          <a:bodyPr>
            <a:noAutofit/>
          </a:bodyPr>
          <a:lstStyle/>
          <a:p>
            <a:pPr eaLnBrk="1" hangingPunct="1">
              <a:lnSpc>
                <a:spcPct val="150000"/>
              </a:lnSpc>
            </a:pPr>
            <a:r>
              <a:rPr lang="en-US" sz="2000" dirty="0" smtClean="0">
                <a:latin typeface="Arial" panose="020B0604020202020204" pitchFamily="34" charset="0"/>
                <a:cs typeface="Arial" panose="020B0604020202020204" pitchFamily="34" charset="0"/>
              </a:rPr>
              <a:t>PHP</a:t>
            </a:r>
            <a:r>
              <a:rPr lang="lv-LV" sz="2000" dirty="0" smtClean="0">
                <a:latin typeface="Arial" panose="020B0604020202020204" pitchFamily="34" charset="0"/>
                <a:cs typeface="Arial" panose="020B0604020202020204" pitchFamily="34" charset="0"/>
              </a:rPr>
              <a:t> ir divu veidu funkcijas</a:t>
            </a:r>
            <a:r>
              <a:rPr lang="en-US" sz="2000" dirty="0" smtClean="0">
                <a:latin typeface="Arial" panose="020B0604020202020204" pitchFamily="34" charset="0"/>
                <a:cs typeface="Arial" panose="020B0604020202020204" pitchFamily="34" charset="0"/>
              </a:rPr>
              <a:t> :</a:t>
            </a:r>
          </a:p>
          <a:p>
            <a:pPr marL="708660" lvl="1" indent="-342900">
              <a:lnSpc>
                <a:spcPct val="150000"/>
              </a:lnSpc>
              <a:buFont typeface="+mj-lt"/>
              <a:buAutoNum type="arabicParenR"/>
            </a:pPr>
            <a:r>
              <a:rPr lang="en-US" sz="2000" dirty="0" smtClean="0">
                <a:latin typeface="Arial" panose="020B0604020202020204" pitchFamily="34" charset="0"/>
                <a:cs typeface="Arial" panose="020B0604020202020204" pitchFamily="34" charset="0"/>
              </a:rPr>
              <a:t> </a:t>
            </a:r>
            <a:r>
              <a:rPr lang="lv-LV" sz="2000" dirty="0" smtClean="0">
                <a:latin typeface="Arial" panose="020B0604020202020204" pitchFamily="34" charset="0"/>
                <a:cs typeface="Arial" panose="020B0604020202020204" pitchFamily="34" charset="0"/>
              </a:rPr>
              <a:t>Lietotāja definētas funkcijas</a:t>
            </a:r>
            <a:r>
              <a:rPr lang="en-US" sz="2000" dirty="0" smtClean="0">
                <a:latin typeface="Arial" panose="020B0604020202020204" pitchFamily="34" charset="0"/>
                <a:cs typeface="Arial" panose="020B0604020202020204" pitchFamily="34" charset="0"/>
              </a:rPr>
              <a:t>.</a:t>
            </a:r>
          </a:p>
          <a:p>
            <a:pPr marL="708660" lvl="1" indent="-342900">
              <a:lnSpc>
                <a:spcPct val="150000"/>
              </a:lnSpc>
              <a:buFont typeface="+mj-lt"/>
              <a:buAutoNum type="arabicParenR"/>
            </a:pPr>
            <a:r>
              <a:rPr lang="en-US" sz="2000" dirty="0" smtClean="0">
                <a:latin typeface="Arial" panose="020B0604020202020204" pitchFamily="34" charset="0"/>
                <a:cs typeface="Arial" panose="020B0604020202020204" pitchFamily="34" charset="0"/>
              </a:rPr>
              <a:t> </a:t>
            </a:r>
            <a:r>
              <a:rPr lang="lv-LV" sz="2000" dirty="0" smtClean="0">
                <a:latin typeface="Arial" panose="020B0604020202020204" pitchFamily="34" charset="0"/>
                <a:cs typeface="Arial" panose="020B0604020202020204" pitchFamily="34" charset="0"/>
              </a:rPr>
              <a:t>Iebūvētās funkcijas</a:t>
            </a:r>
            <a:r>
              <a:rPr lang="en-US" sz="2000" dirty="0" smtClean="0">
                <a:latin typeface="Arial" panose="020B0604020202020204" pitchFamily="34" charset="0"/>
                <a:cs typeface="Arial" panose="020B0604020202020204" pitchFamily="34" charset="0"/>
              </a:rPr>
              <a:t>.</a:t>
            </a:r>
          </a:p>
          <a:p>
            <a:pPr>
              <a:lnSpc>
                <a:spcPct val="150000"/>
              </a:lnSpc>
            </a:pPr>
            <a:r>
              <a:rPr lang="lv-LV" sz="2000" b="1" dirty="0" smtClean="0">
                <a:latin typeface="Arial" panose="020B0604020202020204" pitchFamily="34" charset="0"/>
                <a:cs typeface="Arial" panose="020B0604020202020204" pitchFamily="34" charset="0"/>
              </a:rPr>
              <a:t>Lietotāja definētās</a:t>
            </a:r>
            <a:r>
              <a:rPr lang="en-US" sz="2000" dirty="0" smtClean="0">
                <a:latin typeface="Arial" panose="020B0604020202020204" pitchFamily="34" charset="0"/>
                <a:cs typeface="Arial" panose="020B0604020202020204" pitchFamily="34" charset="0"/>
              </a:rPr>
              <a:t> </a:t>
            </a:r>
            <a:r>
              <a:rPr lang="lv-LV" sz="2000" dirty="0" smtClean="0">
                <a:latin typeface="Arial" panose="020B0604020202020204" pitchFamily="34" charset="0"/>
                <a:cs typeface="Arial" panose="020B0604020202020204" pitchFamily="34" charset="0"/>
              </a:rPr>
              <a:t>funkcijas</a:t>
            </a:r>
            <a:r>
              <a:rPr lang="en-US" sz="2000" dirty="0" smtClean="0">
                <a:latin typeface="Arial" panose="020B0604020202020204" pitchFamily="34" charset="0"/>
                <a:cs typeface="Arial" panose="020B0604020202020204" pitchFamily="34" charset="0"/>
              </a:rPr>
              <a:t>: </a:t>
            </a:r>
            <a:r>
              <a:rPr lang="lv-LV" sz="2000" dirty="0" smtClean="0">
                <a:latin typeface="Arial" panose="020B0604020202020204" pitchFamily="34" charset="0"/>
                <a:cs typeface="Arial" panose="020B0604020202020204" pitchFamily="34" charset="0"/>
              </a:rPr>
              <a:t>ir funkcijas, kuras izveidojis pats lietotājs</a:t>
            </a:r>
            <a:r>
              <a:rPr lang="en-US" sz="2000" dirty="0" smtClean="0">
                <a:latin typeface="Arial" panose="020B0604020202020204" pitchFamily="34" charset="0"/>
                <a:cs typeface="Arial" panose="020B0604020202020204" pitchFamily="34" charset="0"/>
              </a:rPr>
              <a:t>.</a:t>
            </a:r>
          </a:p>
          <a:p>
            <a:pPr>
              <a:lnSpc>
                <a:spcPct val="150000"/>
              </a:lnSpc>
            </a:pPr>
            <a:r>
              <a:rPr lang="lv-LV" sz="2000" b="1" dirty="0" smtClean="0">
                <a:latin typeface="Arial" panose="020B0604020202020204" pitchFamily="34" charset="0"/>
                <a:cs typeface="Arial" panose="020B0604020202020204" pitchFamily="34" charset="0"/>
              </a:rPr>
              <a:t>Iebūvētās funkcijas</a:t>
            </a:r>
            <a:r>
              <a:rPr lang="en-US" sz="2000" dirty="0" smtClean="0">
                <a:latin typeface="Arial" panose="020B0604020202020204" pitchFamily="34" charset="0"/>
                <a:cs typeface="Arial" panose="020B0604020202020204" pitchFamily="34" charset="0"/>
              </a:rPr>
              <a:t>: </a:t>
            </a:r>
            <a:r>
              <a:rPr lang="lv-LV" sz="2000" dirty="0" smtClean="0">
                <a:latin typeface="Arial" panose="020B0604020202020204" pitchFamily="34" charset="0"/>
                <a:cs typeface="Arial" panose="020B0604020202020204" pitchFamily="34" charset="0"/>
              </a:rPr>
              <a:t>radītas pašā</a:t>
            </a:r>
            <a:r>
              <a:rPr lang="en-US" sz="2000" dirty="0" smtClean="0">
                <a:latin typeface="Arial" panose="020B0604020202020204" pitchFamily="34" charset="0"/>
                <a:cs typeface="Arial" panose="020B0604020202020204" pitchFamily="34" charset="0"/>
              </a:rPr>
              <a:t> PHP</a:t>
            </a:r>
            <a:r>
              <a:rPr lang="lv-LV" sz="2000" dirty="0" smtClean="0">
                <a:latin typeface="Arial" panose="020B0604020202020204" pitchFamily="34" charset="0"/>
                <a:cs typeface="Arial" panose="020B0604020202020204" pitchFamily="34" charset="0"/>
              </a:rPr>
              <a:t> valodā, jau gatavas izmantošanai. Piemēri: date(); array(); sort(); utt</a:t>
            </a:r>
            <a:endParaRPr lang="en-US" sz="2000" dirty="0" smtClean="0">
              <a:latin typeface="Arial" panose="020B0604020202020204" pitchFamily="34" charset="0"/>
              <a:cs typeface="Arial" panose="020B0604020202020204" pitchFamily="34" charset="0"/>
            </a:endParaRPr>
          </a:p>
          <a:p>
            <a:pPr>
              <a:lnSpc>
                <a:spcPct val="150000"/>
              </a:lnSpc>
            </a:pPr>
            <a:r>
              <a:rPr lang="en-US" sz="2000" dirty="0" smtClean="0">
                <a:latin typeface="Arial" panose="020B0604020202020204" pitchFamily="34" charset="0"/>
                <a:cs typeface="Arial" panose="020B0604020202020204" pitchFamily="34" charset="0"/>
              </a:rPr>
              <a:t>PHP </a:t>
            </a:r>
            <a:r>
              <a:rPr lang="lv-LV" sz="2000" dirty="0" smtClean="0">
                <a:latin typeface="Arial" panose="020B0604020202020204" pitchFamily="34" charset="0"/>
                <a:cs typeface="Arial" panose="020B0604020202020204" pitchFamily="34" charset="0"/>
              </a:rPr>
              <a:t>īstais spēks parādās tā funkcijās.</a:t>
            </a:r>
            <a:endParaRPr lang="en-US" sz="2000" dirty="0" smtClean="0">
              <a:latin typeface="Arial" panose="020B0604020202020204" pitchFamily="34" charset="0"/>
              <a:cs typeface="Arial" panose="020B0604020202020204" pitchFamily="34" charset="0"/>
            </a:endParaRPr>
          </a:p>
          <a:p>
            <a:pPr>
              <a:lnSpc>
                <a:spcPct val="150000"/>
              </a:lnSpc>
            </a:pPr>
            <a:endParaRPr lang="en-US" sz="2000" dirty="0" smtClean="0">
              <a:latin typeface="Arial" panose="020B0604020202020204" pitchFamily="34" charset="0"/>
              <a:cs typeface="Arial" panose="020B0604020202020204" pitchFamily="34" charset="0"/>
            </a:endParaRPr>
          </a:p>
          <a:p>
            <a:pPr marL="68580" indent="0">
              <a:lnSpc>
                <a:spcPct val="150000"/>
              </a:lnSpc>
              <a:buNone/>
            </a:pPr>
            <a:endParaRPr lang="en-US" sz="2000" dirty="0" smtClean="0"/>
          </a:p>
        </p:txBody>
      </p:sp>
    </p:spTree>
    <p:extLst>
      <p:ext uri="{BB962C8B-B14F-4D97-AF65-F5344CB8AC3E}">
        <p14:creationId xmlns:p14="http://schemas.microsoft.com/office/powerpoint/2010/main" val="350270367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122" name="Titre 1"/>
          <p:cNvSpPr>
            <a:spLocks noGrp="1"/>
          </p:cNvSpPr>
          <p:nvPr>
            <p:ph type="title"/>
          </p:nvPr>
        </p:nvSpPr>
        <p:spPr>
          <a:xfrm>
            <a:off x="609600" y="381000"/>
            <a:ext cx="8229600" cy="1143000"/>
          </a:xfrm>
        </p:spPr>
        <p:txBody>
          <a:bodyPr>
            <a:normAutofit/>
          </a:bodyPr>
          <a:lstStyle/>
          <a:p>
            <a:r>
              <a:rPr lang="lv-LV" sz="3600" dirty="0" smtClean="0">
                <a:latin typeface="Arial" panose="020B0604020202020204" pitchFamily="34" charset="0"/>
                <a:cs typeface="Arial" panose="020B0604020202020204" pitchFamily="34" charset="0"/>
              </a:rPr>
              <a:t>Lietotāja definētās funkcijas</a:t>
            </a:r>
            <a:endParaRPr lang="en-US" sz="3600" dirty="0">
              <a:latin typeface="Arial" panose="020B0604020202020204" pitchFamily="34" charset="0"/>
              <a:cs typeface="Arial" panose="020B0604020202020204" pitchFamily="34" charset="0"/>
            </a:endParaRPr>
          </a:p>
        </p:txBody>
      </p:sp>
      <p:sp>
        <p:nvSpPr>
          <p:cNvPr id="5123" name="Espace réservé du contenu 2"/>
          <p:cNvSpPr>
            <a:spLocks noGrp="1"/>
          </p:cNvSpPr>
          <p:nvPr>
            <p:ph sz="quarter" idx="1"/>
          </p:nvPr>
        </p:nvSpPr>
        <p:spPr>
          <a:xfrm>
            <a:off x="609600" y="1646237"/>
            <a:ext cx="8229600" cy="4525963"/>
          </a:xfrm>
        </p:spPr>
        <p:txBody>
          <a:bodyPr>
            <a:normAutofit/>
          </a:bodyPr>
          <a:lstStyle/>
          <a:p>
            <a:pPr>
              <a:lnSpc>
                <a:spcPct val="150000"/>
              </a:lnSpc>
            </a:pPr>
            <a:r>
              <a:rPr lang="lv-LV" sz="1600" dirty="0" smtClean="0">
                <a:latin typeface="Arial" panose="020B0604020202020204" pitchFamily="34" charset="0"/>
                <a:cs typeface="Arial" panose="020B0604020202020204" pitchFamily="34" charset="0"/>
              </a:rPr>
              <a:t>Lietotāja definētai funkcijai ir nosaukums, ko mēs dodam kādam koda blokam, kuru var izpildīt ikreiz, kad mums tas ir vajadzīgs. Izmantojot savas funkcijas, tiks saīsināts koda garums, kā arī tas būs vieglāk lasāms un saprotamāks.</a:t>
            </a:r>
            <a:endParaRPr lang="en-US" sz="1600" dirty="0" smtClean="0">
              <a:latin typeface="Arial" panose="020B0604020202020204" pitchFamily="34" charset="0"/>
              <a:cs typeface="Arial" panose="020B0604020202020204" pitchFamily="34" charset="0"/>
            </a:endParaRPr>
          </a:p>
          <a:p>
            <a:pPr>
              <a:lnSpc>
                <a:spcPct val="150000"/>
              </a:lnSpc>
            </a:pPr>
            <a:r>
              <a:rPr lang="lv-LV" sz="1600" dirty="0" smtClean="0">
                <a:latin typeface="Arial" panose="020B0604020202020204" pitchFamily="34" charset="0"/>
                <a:cs typeface="Arial" panose="020B0604020202020204" pitchFamily="34" charset="0"/>
              </a:rPr>
              <a:t>Funkciju var izsaukt tāpat kā iebūvēto funkciju: manaFunkcija();</a:t>
            </a:r>
          </a:p>
          <a:p>
            <a:pPr>
              <a:lnSpc>
                <a:spcPct val="150000"/>
              </a:lnSpc>
            </a:pPr>
            <a:r>
              <a:rPr lang="lv-LV" sz="1600" dirty="0">
                <a:latin typeface="Arial" panose="020B0604020202020204" pitchFamily="34" charset="0"/>
                <a:cs typeface="Arial" panose="020B0604020202020204" pitchFamily="34" charset="0"/>
              </a:rPr>
              <a:t>Funkciju var izsaukt jebkurā vietā.</a:t>
            </a:r>
            <a:endParaRPr lang="en-US" sz="1600" dirty="0">
              <a:latin typeface="Arial" panose="020B0604020202020204" pitchFamily="34" charset="0"/>
              <a:cs typeface="Arial" panose="020B0604020202020204" pitchFamily="34" charset="0"/>
            </a:endParaRPr>
          </a:p>
          <a:p>
            <a:pPr>
              <a:lnSpc>
                <a:spcPct val="150000"/>
              </a:lnSpc>
            </a:pPr>
            <a:r>
              <a:rPr lang="en-US" sz="1600" dirty="0" smtClean="0">
                <a:latin typeface="Arial" panose="020B0604020202020204" pitchFamily="34" charset="0"/>
                <a:cs typeface="Arial" panose="020B0604020202020204" pitchFamily="34" charset="0"/>
              </a:rPr>
              <a:t>PHP </a:t>
            </a:r>
            <a:r>
              <a:rPr lang="lv-LV" sz="1600" dirty="0" smtClean="0">
                <a:latin typeface="Arial" panose="020B0604020202020204" pitchFamily="34" charset="0"/>
                <a:cs typeface="Arial" panose="020B0604020202020204" pitchFamily="34" charset="0"/>
              </a:rPr>
              <a:t>funkcijām</a:t>
            </a:r>
            <a:r>
              <a:rPr lang="en-US" sz="1600" dirty="0" smtClean="0">
                <a:latin typeface="Arial" panose="020B0604020202020204" pitchFamily="34" charset="0"/>
                <a:cs typeface="Arial" panose="020B0604020202020204" pitchFamily="34" charset="0"/>
              </a:rPr>
              <a:t> </a:t>
            </a:r>
            <a:r>
              <a:rPr lang="lv-LV" sz="1600" b="1" dirty="0" smtClean="0">
                <a:latin typeface="Arial" panose="020B0604020202020204" pitchFamily="34" charset="0"/>
                <a:cs typeface="Arial" panose="020B0604020202020204" pitchFamily="34" charset="0"/>
              </a:rPr>
              <a:t>ieteicams</a:t>
            </a:r>
            <a:r>
              <a:rPr lang="en-US" sz="1600" dirty="0" smtClean="0">
                <a:latin typeface="Arial" panose="020B0604020202020204" pitchFamily="34" charset="0"/>
                <a:cs typeface="Arial" panose="020B0604020202020204" pitchFamily="34" charset="0"/>
              </a:rPr>
              <a:t>:</a:t>
            </a:r>
          </a:p>
          <a:p>
            <a:pPr lvl="1">
              <a:lnSpc>
                <a:spcPct val="150000"/>
              </a:lnSpc>
            </a:pPr>
            <a:r>
              <a:rPr lang="lv-LV" sz="1600" dirty="0" smtClean="0">
                <a:latin typeface="Arial" panose="020B0604020202020204" pitchFamily="34" charset="0"/>
                <a:cs typeface="Arial" panose="020B0604020202020204" pitchFamily="34" charset="0"/>
              </a:rPr>
              <a:t>Nosaukt tā, lai no nosaukuma būtu priekšstats par to, ko tā dara.</a:t>
            </a:r>
            <a:endParaRPr lang="en-US" sz="1600" dirty="0" smtClean="0">
              <a:latin typeface="Arial" panose="020B0604020202020204" pitchFamily="34" charset="0"/>
              <a:cs typeface="Arial" panose="020B0604020202020204" pitchFamily="34" charset="0"/>
            </a:endParaRPr>
          </a:p>
          <a:p>
            <a:pPr lvl="1">
              <a:lnSpc>
                <a:spcPct val="150000"/>
              </a:lnSpc>
            </a:pPr>
            <a:r>
              <a:rPr lang="lv-LV" sz="1600" dirty="0" smtClean="0">
                <a:latin typeface="Arial" panose="020B0604020202020204" pitchFamily="34" charset="0"/>
                <a:cs typeface="Arial" panose="020B0604020202020204" pitchFamily="34" charset="0"/>
              </a:rPr>
              <a:t>Funkcijas nosaukumam jāsākas ar burtu vai apakšsvītru </a:t>
            </a:r>
            <a:r>
              <a:rPr lang="en-US" sz="1600" dirty="0" smtClean="0">
                <a:latin typeface="Arial" panose="020B0604020202020204" pitchFamily="34" charset="0"/>
                <a:cs typeface="Arial" panose="020B0604020202020204" pitchFamily="34" charset="0"/>
              </a:rPr>
              <a:t>(</a:t>
            </a:r>
            <a:r>
              <a:rPr lang="lv-LV" sz="1600" dirty="0" smtClean="0">
                <a:latin typeface="Arial" panose="020B0604020202020204" pitchFamily="34" charset="0"/>
                <a:cs typeface="Arial" panose="020B0604020202020204" pitchFamily="34" charset="0"/>
              </a:rPr>
              <a:t>nedrīkst ar ciparu</a:t>
            </a:r>
            <a:r>
              <a:rPr lang="en-US" sz="1600" dirty="0" smtClean="0">
                <a:latin typeface="Arial" panose="020B0604020202020204" pitchFamily="34" charset="0"/>
                <a:cs typeface="Arial" panose="020B0604020202020204" pitchFamily="34" charset="0"/>
              </a:rPr>
              <a:t>)</a:t>
            </a:r>
            <a:r>
              <a:rPr lang="lv-LV" sz="1600" dirty="0" smtClean="0">
                <a:latin typeface="Arial" panose="020B0604020202020204" pitchFamily="34" charset="0"/>
                <a:cs typeface="Arial" panose="020B0604020202020204" pitchFamily="34" charset="0"/>
              </a:rPr>
              <a:t>.</a:t>
            </a:r>
            <a:endParaRPr lang="en-US" sz="1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993926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re 1"/>
          <p:cNvSpPr>
            <a:spLocks noGrp="1"/>
          </p:cNvSpPr>
          <p:nvPr>
            <p:ph type="title"/>
          </p:nvPr>
        </p:nvSpPr>
        <p:spPr>
          <a:xfrm>
            <a:off x="609600" y="381000"/>
            <a:ext cx="8229600" cy="1143000"/>
          </a:xfrm>
        </p:spPr>
        <p:txBody>
          <a:bodyPr vert="horz" anchor="ctr">
            <a:normAutofit/>
          </a:bodyPr>
          <a:lstStyle/>
          <a:p>
            <a:r>
              <a:rPr lang="lv-LV" sz="3200" dirty="0" smtClean="0">
                <a:latin typeface="Arial" panose="020B0604020202020204" pitchFamily="34" charset="0"/>
                <a:cs typeface="Arial" panose="020B0604020202020204" pitchFamily="34" charset="0"/>
              </a:rPr>
              <a:t>Funkcijas izveidošana</a:t>
            </a:r>
            <a:endParaRPr lang="fr-CA" sz="3200" dirty="0">
              <a:latin typeface="Arial" panose="020B0604020202020204" pitchFamily="34" charset="0"/>
              <a:cs typeface="Arial" panose="020B0604020202020204" pitchFamily="34" charset="0"/>
            </a:endParaRPr>
          </a:p>
        </p:txBody>
      </p:sp>
      <p:sp>
        <p:nvSpPr>
          <p:cNvPr id="6147" name="Espace réservé du contenu 2"/>
          <p:cNvSpPr>
            <a:spLocks noGrp="1"/>
          </p:cNvSpPr>
          <p:nvPr>
            <p:ph sz="quarter" idx="1"/>
          </p:nvPr>
        </p:nvSpPr>
        <p:spPr>
          <a:xfrm>
            <a:off x="457200" y="1752600"/>
            <a:ext cx="8229600" cy="854075"/>
          </a:xfrm>
        </p:spPr>
        <p:txBody>
          <a:bodyPr>
            <a:noAutofit/>
          </a:bodyPr>
          <a:lstStyle/>
          <a:p>
            <a:pPr eaLnBrk="1" hangingPunct="1">
              <a:lnSpc>
                <a:spcPct val="150000"/>
              </a:lnSpc>
            </a:pPr>
            <a:r>
              <a:rPr lang="lv-LV" sz="1800" dirty="0" smtClean="0">
                <a:latin typeface="Arial" panose="020B0604020202020204" pitchFamily="34" charset="0"/>
                <a:cs typeface="Arial" panose="020B0604020202020204" pitchFamily="34" charset="0"/>
              </a:rPr>
              <a:t>Funkcijas izveidošana sākas ar atslēgas vārdu </a:t>
            </a:r>
            <a:r>
              <a:rPr lang="en-US" sz="1800" b="1" dirty="0" smtClean="0">
                <a:latin typeface="Arial" panose="020B0604020202020204" pitchFamily="34" charset="0"/>
                <a:cs typeface="Arial" panose="020B0604020202020204" pitchFamily="34" charset="0"/>
              </a:rPr>
              <a:t>function</a:t>
            </a:r>
            <a:r>
              <a:rPr lang="en-US" sz="1800" dirty="0" smtClean="0">
                <a:latin typeface="Arial" panose="020B0604020202020204" pitchFamily="34" charset="0"/>
                <a:cs typeface="Arial" panose="020B0604020202020204" pitchFamily="34" charset="0"/>
              </a:rPr>
              <a:t> </a:t>
            </a:r>
            <a:r>
              <a:rPr lang="lv-LV" sz="1800" dirty="0" smtClean="0">
                <a:latin typeface="Arial" panose="020B0604020202020204" pitchFamily="34" charset="0"/>
                <a:cs typeface="Arial" panose="020B0604020202020204" pitchFamily="34" charset="0"/>
              </a:rPr>
              <a:t>un tad atstarpe, tad funkcijas nosaukums, tad iekavas</a:t>
            </a:r>
            <a:r>
              <a:rPr lang="en-US" sz="1800" dirty="0" smtClean="0">
                <a:latin typeface="Arial" panose="020B0604020202020204" pitchFamily="34" charset="0"/>
                <a:cs typeface="Arial" panose="020B0604020202020204" pitchFamily="34" charset="0"/>
              </a:rPr>
              <a:t> ”()” </a:t>
            </a:r>
            <a:r>
              <a:rPr lang="lv-LV" sz="1800" dirty="0" smtClean="0">
                <a:latin typeface="Arial" panose="020B0604020202020204" pitchFamily="34" charset="0"/>
                <a:cs typeface="Arial" panose="020B0604020202020204" pitchFamily="34" charset="0"/>
              </a:rPr>
              <a:t>un visbeidzot figūriekavas</a:t>
            </a:r>
            <a:r>
              <a:rPr lang="en-US" sz="1800" dirty="0" smtClean="0">
                <a:latin typeface="Arial" panose="020B0604020202020204" pitchFamily="34" charset="0"/>
                <a:cs typeface="Arial" panose="020B0604020202020204" pitchFamily="34" charset="0"/>
              </a:rPr>
              <a:t> “{}”</a:t>
            </a:r>
          </a:p>
        </p:txBody>
      </p:sp>
      <p:sp>
        <p:nvSpPr>
          <p:cNvPr id="5" name="TextBox 4"/>
          <p:cNvSpPr txBox="1"/>
          <p:nvPr/>
        </p:nvSpPr>
        <p:spPr>
          <a:xfrm>
            <a:off x="1042988" y="3429000"/>
            <a:ext cx="6729412" cy="181610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fontAlgn="auto">
              <a:spcBef>
                <a:spcPts val="0"/>
              </a:spcBef>
              <a:spcAft>
                <a:spcPts val="0"/>
              </a:spcAft>
              <a:defRPr/>
            </a:pPr>
            <a:r>
              <a:rPr lang="en-US" sz="2800" dirty="0">
                <a:latin typeface="Arial" panose="020B0604020202020204" pitchFamily="34" charset="0"/>
                <a:cs typeface="Arial" panose="020B0604020202020204" pitchFamily="34" charset="0"/>
              </a:rPr>
              <a:t>function </a:t>
            </a:r>
            <a:r>
              <a:rPr lang="en-US" sz="2800" i="1" dirty="0" err="1" smtClean="0">
                <a:latin typeface="Arial" panose="020B0604020202020204" pitchFamily="34" charset="0"/>
                <a:cs typeface="Arial" panose="020B0604020202020204" pitchFamily="34" charset="0"/>
              </a:rPr>
              <a:t>fu</a:t>
            </a:r>
            <a:r>
              <a:rPr lang="lv-LV" sz="2800" i="1" dirty="0" smtClean="0">
                <a:latin typeface="Arial" panose="020B0604020202020204" pitchFamily="34" charset="0"/>
                <a:cs typeface="Arial" panose="020B0604020202020204" pitchFamily="34" charset="0"/>
              </a:rPr>
              <a:t>nkcijas</a:t>
            </a:r>
            <a:r>
              <a:rPr lang="en-US" sz="2800" i="1" dirty="0" smtClean="0">
                <a:latin typeface="Arial" panose="020B0604020202020204" pitchFamily="34" charset="0"/>
                <a:cs typeface="Arial" panose="020B0604020202020204" pitchFamily="34" charset="0"/>
              </a:rPr>
              <a:t>N</a:t>
            </a:r>
            <a:r>
              <a:rPr lang="lv-LV" sz="2800" i="1" dirty="0" smtClean="0">
                <a:latin typeface="Arial" panose="020B0604020202020204" pitchFamily="34" charset="0"/>
                <a:cs typeface="Arial" panose="020B0604020202020204" pitchFamily="34" charset="0"/>
              </a:rPr>
              <a:t>osaukums</a:t>
            </a:r>
            <a:r>
              <a:rPr lang="en-US" sz="2800" dirty="0" smtClean="0">
                <a:latin typeface="Arial" panose="020B0604020202020204" pitchFamily="34" charset="0"/>
                <a:cs typeface="Arial" panose="020B0604020202020204" pitchFamily="34" charset="0"/>
              </a:rPr>
              <a:t>()</a:t>
            </a:r>
            <a:r>
              <a:rPr lang="en-US" sz="2800" dirty="0">
                <a:latin typeface="Arial" panose="020B0604020202020204" pitchFamily="34" charset="0"/>
                <a:cs typeface="Arial" panose="020B0604020202020204" pitchFamily="34" charset="0"/>
              </a:rPr>
              <a:t/>
            </a:r>
            <a:br>
              <a:rPr lang="en-US" sz="2800" dirty="0">
                <a:latin typeface="Arial" panose="020B0604020202020204" pitchFamily="34" charset="0"/>
                <a:cs typeface="Arial" panose="020B0604020202020204" pitchFamily="34" charset="0"/>
              </a:rPr>
            </a:br>
            <a:r>
              <a:rPr lang="en-US" sz="2800" dirty="0">
                <a:latin typeface="Arial" panose="020B0604020202020204" pitchFamily="34" charset="0"/>
                <a:cs typeface="Arial" panose="020B0604020202020204" pitchFamily="34" charset="0"/>
              </a:rPr>
              <a:t>{</a:t>
            </a:r>
            <a:br>
              <a:rPr lang="en-US" sz="2800" dirty="0">
                <a:latin typeface="Arial" panose="020B0604020202020204" pitchFamily="34" charset="0"/>
                <a:cs typeface="Arial" panose="020B0604020202020204" pitchFamily="34" charset="0"/>
              </a:rPr>
            </a:br>
            <a:r>
              <a:rPr lang="en-US" sz="2800" dirty="0">
                <a:latin typeface="Arial" panose="020B0604020202020204" pitchFamily="34" charset="0"/>
                <a:cs typeface="Arial" panose="020B0604020202020204" pitchFamily="34" charset="0"/>
              </a:rPr>
              <a:t>	</a:t>
            </a:r>
            <a:r>
              <a:rPr lang="en-US" sz="2800" dirty="0" smtClean="0">
                <a:latin typeface="Arial" panose="020B0604020202020204" pitchFamily="34" charset="0"/>
                <a:cs typeface="Arial" panose="020B0604020202020204" pitchFamily="34" charset="0"/>
              </a:rPr>
              <a:t>//</a:t>
            </a:r>
            <a:r>
              <a:rPr lang="lv-LV" sz="2800" i="1" dirty="0" smtClean="0">
                <a:latin typeface="Arial" panose="020B0604020202020204" pitchFamily="34" charset="0"/>
                <a:cs typeface="Arial" panose="020B0604020202020204" pitchFamily="34" charset="0"/>
              </a:rPr>
              <a:t>izpildāmais kods</a:t>
            </a:r>
            <a:r>
              <a:rPr lang="en-US" sz="2800" dirty="0" smtClean="0">
                <a:latin typeface="Arial" panose="020B0604020202020204" pitchFamily="34" charset="0"/>
                <a:cs typeface="Arial" panose="020B0604020202020204" pitchFamily="34" charset="0"/>
              </a:rPr>
              <a:t>;</a:t>
            </a:r>
            <a:r>
              <a:rPr lang="en-US" sz="2800" dirty="0">
                <a:latin typeface="Arial" panose="020B0604020202020204" pitchFamily="34" charset="0"/>
                <a:cs typeface="Arial" panose="020B0604020202020204" pitchFamily="34" charset="0"/>
              </a:rPr>
              <a:t/>
            </a:r>
            <a:br>
              <a:rPr lang="en-US" sz="2800" dirty="0">
                <a:latin typeface="Arial" panose="020B0604020202020204" pitchFamily="34" charset="0"/>
                <a:cs typeface="Arial" panose="020B0604020202020204" pitchFamily="34" charset="0"/>
              </a:rPr>
            </a:br>
            <a:r>
              <a:rPr lang="en-US" sz="2800" dirty="0">
                <a:latin typeface="Arial" panose="020B0604020202020204" pitchFamily="34" charset="0"/>
                <a:cs typeface="Arial" panose="020B0604020202020204" pitchFamily="34" charset="0"/>
              </a:rPr>
              <a:t>}</a:t>
            </a:r>
            <a:endParaRPr lang="en-US" sz="2800"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7039710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170" name="Titre 1"/>
          <p:cNvSpPr>
            <a:spLocks noGrp="1"/>
          </p:cNvSpPr>
          <p:nvPr>
            <p:ph type="title"/>
          </p:nvPr>
        </p:nvSpPr>
        <p:spPr>
          <a:xfrm>
            <a:off x="609600" y="381000"/>
            <a:ext cx="8229600" cy="1143000"/>
          </a:xfrm>
        </p:spPr>
        <p:txBody>
          <a:bodyPr vert="horz" anchor="ctr">
            <a:normAutofit/>
          </a:bodyPr>
          <a:lstStyle/>
          <a:p>
            <a:r>
              <a:rPr lang="lv-LV" sz="3200" dirty="0" smtClean="0">
                <a:latin typeface="Arial" panose="020B0604020202020204" pitchFamily="34" charset="0"/>
                <a:cs typeface="Arial" panose="020B0604020202020204" pitchFamily="34" charset="0"/>
              </a:rPr>
              <a:t>Funkcijas izveidošana</a:t>
            </a:r>
            <a:endParaRPr lang="fr-CA" sz="3200" dirty="0">
              <a:latin typeface="Arial" panose="020B0604020202020204" pitchFamily="34" charset="0"/>
              <a:cs typeface="Arial" panose="020B0604020202020204" pitchFamily="34" charset="0"/>
            </a:endParaRPr>
          </a:p>
        </p:txBody>
      </p:sp>
      <p:sp>
        <p:nvSpPr>
          <p:cNvPr id="6147" name="Rectangle 6"/>
          <p:cNvSpPr>
            <a:spLocks noChangeArrowheads="1"/>
          </p:cNvSpPr>
          <p:nvPr/>
        </p:nvSpPr>
        <p:spPr bwMode="auto">
          <a:xfrm>
            <a:off x="635000" y="5405735"/>
            <a:ext cx="7975600" cy="423449"/>
          </a:xfrm>
          <a:prstGeom prst="rect">
            <a:avLst/>
          </a:prstGeom>
          <a:solidFill>
            <a:schemeClr val="accent3">
              <a:lumMod val="40000"/>
              <a:lumOff val="60000"/>
            </a:schemeClr>
          </a:solidFill>
          <a:ln w="9525">
            <a:noFill/>
            <a:miter lim="800000"/>
            <a:headEnd/>
            <a:tailEnd/>
          </a:ln>
        </p:spPr>
        <p:txBody>
          <a:bodyPr wrap="square">
            <a:spAutoFit/>
          </a:bodyPr>
          <a:lstStyle/>
          <a:p>
            <a:pPr>
              <a:lnSpc>
                <a:spcPct val="150000"/>
              </a:lnSpc>
              <a:defRPr/>
            </a:pPr>
            <a:r>
              <a:rPr lang="lv-LV" sz="1600" b="1" dirty="0" smtClean="0">
                <a:solidFill>
                  <a:schemeClr val="tx2"/>
                </a:solidFill>
                <a:latin typeface="Calibri" pitchFamily="34" charset="0"/>
              </a:rPr>
              <a:t>Atceries</a:t>
            </a:r>
            <a:r>
              <a:rPr lang="en-US" sz="1600" dirty="0" smtClean="0">
                <a:latin typeface="Calibri" pitchFamily="34" charset="0"/>
              </a:rPr>
              <a:t>: </a:t>
            </a:r>
            <a:r>
              <a:rPr lang="lv-LV" sz="1600" dirty="0" smtClean="0">
                <a:latin typeface="Calibri" pitchFamily="34" charset="0"/>
              </a:rPr>
              <a:t>Funkcijas nosaukums var sākties ar burtu vai apakšsvītru</a:t>
            </a:r>
            <a:r>
              <a:rPr lang="en-US" sz="1600" dirty="0" smtClean="0">
                <a:latin typeface="Calibri" pitchFamily="34" charset="0"/>
              </a:rPr>
              <a:t> </a:t>
            </a:r>
            <a:r>
              <a:rPr lang="en-US" sz="1600" dirty="0">
                <a:latin typeface="Calibri" pitchFamily="34" charset="0"/>
              </a:rPr>
              <a:t>"_", </a:t>
            </a:r>
            <a:r>
              <a:rPr lang="en-US" sz="1600" dirty="0" smtClean="0">
                <a:latin typeface="Calibri" pitchFamily="34" charset="0"/>
              </a:rPr>
              <a:t>b</a:t>
            </a:r>
            <a:r>
              <a:rPr lang="lv-LV" sz="1600" dirty="0" smtClean="0">
                <a:latin typeface="Calibri" pitchFamily="34" charset="0"/>
              </a:rPr>
              <a:t>e</a:t>
            </a:r>
            <a:r>
              <a:rPr lang="en-US" sz="1600" dirty="0" smtClean="0">
                <a:latin typeface="Calibri" pitchFamily="34" charset="0"/>
              </a:rPr>
              <a:t>t</a:t>
            </a:r>
            <a:r>
              <a:rPr lang="en-US" sz="1600" dirty="0">
                <a:latin typeface="Calibri" pitchFamily="34" charset="0"/>
              </a:rPr>
              <a:t> </a:t>
            </a:r>
            <a:r>
              <a:rPr lang="lv-LV" sz="1600" dirty="0" smtClean="0">
                <a:latin typeface="Calibri" pitchFamily="34" charset="0"/>
              </a:rPr>
              <a:t>ne ar ciparu</a:t>
            </a:r>
            <a:r>
              <a:rPr lang="en-US" sz="1600" dirty="0" smtClean="0">
                <a:latin typeface="Calibri" pitchFamily="34" charset="0"/>
              </a:rPr>
              <a:t>!</a:t>
            </a:r>
            <a:endParaRPr lang="en-US" sz="1600" dirty="0">
              <a:latin typeface="Calibri" pitchFamily="34" charset="0"/>
            </a:endParaRPr>
          </a:p>
        </p:txBody>
      </p:sp>
      <p:sp>
        <p:nvSpPr>
          <p:cNvPr id="7172" name="TextBox 7"/>
          <p:cNvSpPr txBox="1">
            <a:spLocks noChangeArrowheads="1"/>
          </p:cNvSpPr>
          <p:nvPr/>
        </p:nvSpPr>
        <p:spPr bwMode="auto">
          <a:xfrm>
            <a:off x="520244" y="1828800"/>
            <a:ext cx="8318956" cy="1342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137160" indent="-342900" eaLnBrk="1" hangingPunct="1">
              <a:lnSpc>
                <a:spcPct val="150000"/>
              </a:lnSpc>
              <a:spcBef>
                <a:spcPct val="20000"/>
              </a:spcBef>
              <a:buClr>
                <a:schemeClr val="accent1"/>
              </a:buClr>
              <a:buSzPct val="76000"/>
              <a:buFont typeface="Arial" pitchFamily="34" charset="0"/>
              <a:buChar char="•"/>
            </a:pPr>
            <a:r>
              <a:rPr lang="en-US" sz="2000" dirty="0">
                <a:latin typeface="Calibri" pitchFamily="34" charset="0"/>
              </a:rPr>
              <a:t>  </a:t>
            </a:r>
            <a:r>
              <a:rPr lang="lv-LV" sz="1600" dirty="0" smtClean="0">
                <a:solidFill>
                  <a:schemeClr val="tx2"/>
                </a:solidFill>
                <a:latin typeface="Arial" panose="020B0604020202020204" pitchFamily="34" charset="0"/>
                <a:cs typeface="Arial" panose="020B0604020202020204" pitchFamily="34" charset="0"/>
              </a:rPr>
              <a:t>Šādi izveidojam vienkāršu funkciju, kura tikai izvada tekstu.</a:t>
            </a:r>
            <a:r>
              <a:rPr lang="en-US" sz="1600" dirty="0" smtClean="0">
                <a:solidFill>
                  <a:schemeClr val="tx2"/>
                </a:solidFill>
                <a:latin typeface="Arial" panose="020B0604020202020204" pitchFamily="34" charset="0"/>
                <a:cs typeface="Arial" panose="020B0604020202020204" pitchFamily="34" charset="0"/>
              </a:rPr>
              <a:t> </a:t>
            </a:r>
            <a:r>
              <a:rPr lang="lv-LV" sz="1600" dirty="0" smtClean="0">
                <a:solidFill>
                  <a:schemeClr val="tx2"/>
                </a:solidFill>
                <a:latin typeface="Arial" panose="020B0604020202020204" pitchFamily="34" charset="0"/>
                <a:cs typeface="Arial" panose="020B0604020202020204" pitchFamily="34" charset="0"/>
              </a:rPr>
              <a:t>Katru reizi šo funkciju var izsaukt ar </a:t>
            </a:r>
            <a:r>
              <a:rPr lang="lv-LV" sz="1600" dirty="0">
                <a:latin typeface="Arial" panose="020B0604020202020204" pitchFamily="34" charset="0"/>
                <a:cs typeface="Arial" panose="020B0604020202020204" pitchFamily="34" charset="0"/>
              </a:rPr>
              <a:t>sveiciens</a:t>
            </a:r>
            <a:r>
              <a:rPr lang="en-US" sz="1600" dirty="0" smtClean="0">
                <a:latin typeface="Arial" panose="020B0604020202020204" pitchFamily="34" charset="0"/>
                <a:cs typeface="Arial" panose="020B0604020202020204" pitchFamily="34" charset="0"/>
              </a:rPr>
              <a:t>()</a:t>
            </a:r>
            <a:r>
              <a:rPr lang="lv-LV" sz="1600" dirty="0" smtClean="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a:p>
            <a:pPr marL="137160" indent="-342900" eaLnBrk="1" hangingPunct="1">
              <a:lnSpc>
                <a:spcPct val="150000"/>
              </a:lnSpc>
              <a:spcBef>
                <a:spcPct val="20000"/>
              </a:spcBef>
              <a:buClr>
                <a:schemeClr val="accent1"/>
              </a:buClr>
              <a:buSzPct val="76000"/>
              <a:buFont typeface="Arial" pitchFamily="34" charset="0"/>
              <a:buChar char="•"/>
            </a:pPr>
            <a:endParaRPr lang="en-US" sz="1600" dirty="0">
              <a:solidFill>
                <a:schemeClr val="tx2"/>
              </a:solidFill>
              <a:latin typeface="+mn-lt"/>
              <a:cs typeface="+mn-cs"/>
            </a:endParaRPr>
          </a:p>
        </p:txBody>
      </p:sp>
      <p:sp>
        <p:nvSpPr>
          <p:cNvPr id="9" name="TextBox 8"/>
          <p:cNvSpPr txBox="1"/>
          <p:nvPr/>
        </p:nvSpPr>
        <p:spPr>
          <a:xfrm>
            <a:off x="990600" y="3048000"/>
            <a:ext cx="7162800" cy="1754188"/>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fontAlgn="auto">
              <a:spcBef>
                <a:spcPts val="0"/>
              </a:spcBef>
              <a:spcAft>
                <a:spcPts val="0"/>
              </a:spcAft>
              <a:defRPr/>
            </a:pPr>
            <a:r>
              <a:rPr lang="en-US" dirty="0">
                <a:solidFill>
                  <a:schemeClr val="tx1"/>
                </a:solidFill>
                <a:latin typeface="Arial" panose="020B0604020202020204" pitchFamily="34" charset="0"/>
                <a:cs typeface="Arial" panose="020B0604020202020204" pitchFamily="34" charset="0"/>
              </a:rPr>
              <a:t>&lt;?</a:t>
            </a:r>
            <a:r>
              <a:rPr lang="en-US" dirty="0" err="1">
                <a:solidFill>
                  <a:schemeClr val="tx1"/>
                </a:solidFill>
                <a:latin typeface="Arial" panose="020B0604020202020204" pitchFamily="34" charset="0"/>
                <a:cs typeface="Arial" panose="020B0604020202020204" pitchFamily="34" charset="0"/>
              </a:rPr>
              <a:t>php</a:t>
            </a:r>
            <a:r>
              <a:rPr lang="en-US" dirty="0">
                <a:solidFill>
                  <a:schemeClr val="tx1"/>
                </a:solidFill>
                <a:latin typeface="Arial" panose="020B0604020202020204" pitchFamily="34" charset="0"/>
                <a:cs typeface="Arial" panose="020B0604020202020204" pitchFamily="34" charset="0"/>
              </a:rPr>
              <a:t> </a:t>
            </a:r>
          </a:p>
          <a:p>
            <a:pPr lvl="1" fontAlgn="auto">
              <a:spcBef>
                <a:spcPts val="0"/>
              </a:spcBef>
              <a:spcAft>
                <a:spcPts val="0"/>
              </a:spcAft>
              <a:defRPr/>
            </a:pPr>
            <a:r>
              <a:rPr lang="en-US" dirty="0">
                <a:solidFill>
                  <a:schemeClr val="tx1"/>
                </a:solidFill>
                <a:latin typeface="Arial" panose="020B0604020202020204" pitchFamily="34" charset="0"/>
                <a:cs typeface="Arial" panose="020B0604020202020204" pitchFamily="34" charset="0"/>
              </a:rPr>
              <a:t>function </a:t>
            </a:r>
            <a:r>
              <a:rPr lang="lv-LV" dirty="0" smtClean="0">
                <a:solidFill>
                  <a:schemeClr val="tx1"/>
                </a:solidFill>
                <a:latin typeface="Arial" panose="020B0604020202020204" pitchFamily="34" charset="0"/>
                <a:cs typeface="Arial" panose="020B0604020202020204" pitchFamily="34" charset="0"/>
              </a:rPr>
              <a:t>sveiciens</a:t>
            </a:r>
            <a:r>
              <a:rPr lang="en-US" dirty="0" smtClean="0">
                <a:solidFill>
                  <a:schemeClr val="tx1"/>
                </a:solidFill>
                <a:latin typeface="Arial" panose="020B0604020202020204" pitchFamily="34" charset="0"/>
                <a:cs typeface="Arial" panose="020B0604020202020204" pitchFamily="34" charset="0"/>
              </a:rPr>
              <a:t>()</a:t>
            </a:r>
            <a:endParaRPr lang="en-US" dirty="0">
              <a:solidFill>
                <a:schemeClr val="tx1"/>
              </a:solidFill>
              <a:latin typeface="Arial" panose="020B0604020202020204" pitchFamily="34" charset="0"/>
              <a:cs typeface="Arial" panose="020B0604020202020204" pitchFamily="34" charset="0"/>
            </a:endParaRPr>
          </a:p>
          <a:p>
            <a:pPr lvl="1" fontAlgn="auto">
              <a:spcBef>
                <a:spcPts val="0"/>
              </a:spcBef>
              <a:spcAft>
                <a:spcPts val="0"/>
              </a:spcAft>
              <a:defRPr/>
            </a:pPr>
            <a:r>
              <a:rPr lang="en-US" dirty="0">
                <a:solidFill>
                  <a:schemeClr val="tx1"/>
                </a:solidFill>
                <a:latin typeface="Arial" panose="020B0604020202020204" pitchFamily="34" charset="0"/>
                <a:cs typeface="Arial" panose="020B0604020202020204" pitchFamily="34" charset="0"/>
              </a:rPr>
              <a:t>{ </a:t>
            </a:r>
          </a:p>
          <a:p>
            <a:pPr lvl="1" fontAlgn="auto">
              <a:spcBef>
                <a:spcPts val="0"/>
              </a:spcBef>
              <a:spcAft>
                <a:spcPts val="0"/>
              </a:spcAft>
              <a:defRPr/>
            </a:pPr>
            <a:r>
              <a:rPr lang="en-US" dirty="0">
                <a:solidFill>
                  <a:schemeClr val="tx1"/>
                </a:solidFill>
                <a:latin typeface="Arial" panose="020B0604020202020204" pitchFamily="34" charset="0"/>
                <a:cs typeface="Arial" panose="020B0604020202020204" pitchFamily="34" charset="0"/>
              </a:rPr>
              <a:t>	echo "</a:t>
            </a:r>
            <a:r>
              <a:rPr lang="lv-LV" dirty="0" smtClean="0">
                <a:solidFill>
                  <a:schemeClr val="tx1"/>
                </a:solidFill>
                <a:latin typeface="Arial" panose="020B0604020202020204" pitchFamily="34" charset="0"/>
                <a:cs typeface="Arial" panose="020B0604020202020204" pitchFamily="34" charset="0"/>
              </a:rPr>
              <a:t>Esi sveicināts!</a:t>
            </a:r>
            <a:r>
              <a:rPr lang="en-US" dirty="0" smtClean="0">
                <a:solidFill>
                  <a:schemeClr val="tx1"/>
                </a:solidFill>
                <a:latin typeface="Arial" panose="020B0604020202020204" pitchFamily="34" charset="0"/>
                <a:cs typeface="Arial" panose="020B0604020202020204" pitchFamily="34" charset="0"/>
              </a:rPr>
              <a:t>";</a:t>
            </a:r>
            <a:endParaRPr lang="en-US" dirty="0">
              <a:solidFill>
                <a:schemeClr val="tx1"/>
              </a:solidFill>
              <a:latin typeface="Arial" panose="020B0604020202020204" pitchFamily="34" charset="0"/>
              <a:cs typeface="Arial" panose="020B0604020202020204" pitchFamily="34" charset="0"/>
            </a:endParaRPr>
          </a:p>
          <a:p>
            <a:pPr lvl="1" fontAlgn="auto">
              <a:spcBef>
                <a:spcPts val="0"/>
              </a:spcBef>
              <a:spcAft>
                <a:spcPts val="0"/>
              </a:spcAft>
              <a:defRPr/>
            </a:pPr>
            <a:r>
              <a:rPr lang="en-US" dirty="0">
                <a:solidFill>
                  <a:schemeClr val="tx1"/>
                </a:solidFill>
                <a:latin typeface="Arial" panose="020B0604020202020204" pitchFamily="34" charset="0"/>
                <a:cs typeface="Arial" panose="020B0604020202020204" pitchFamily="34" charset="0"/>
              </a:rPr>
              <a:t> } </a:t>
            </a:r>
          </a:p>
          <a:p>
            <a:pPr fontAlgn="auto">
              <a:spcBef>
                <a:spcPts val="0"/>
              </a:spcBef>
              <a:spcAft>
                <a:spcPts val="0"/>
              </a:spcAft>
              <a:defRPr/>
            </a:pPr>
            <a:r>
              <a:rPr lang="en-US" dirty="0">
                <a:solidFill>
                  <a:schemeClr val="tx1"/>
                </a:solidFill>
                <a:latin typeface="Arial" panose="020B0604020202020204" pitchFamily="34" charset="0"/>
                <a:cs typeface="Arial" panose="020B0604020202020204" pitchFamily="34" charset="0"/>
              </a:rPr>
              <a:t>?&gt;</a:t>
            </a:r>
          </a:p>
        </p:txBody>
      </p:sp>
    </p:spTree>
    <p:extLst>
      <p:ext uri="{BB962C8B-B14F-4D97-AF65-F5344CB8AC3E}">
        <p14:creationId xmlns:p14="http://schemas.microsoft.com/office/powerpoint/2010/main" val="264623878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194" name="Titre 1"/>
          <p:cNvSpPr>
            <a:spLocks noGrp="1"/>
          </p:cNvSpPr>
          <p:nvPr>
            <p:ph type="title"/>
          </p:nvPr>
        </p:nvSpPr>
        <p:spPr>
          <a:xfrm>
            <a:off x="609600" y="381000"/>
            <a:ext cx="8229600" cy="1143000"/>
          </a:xfrm>
        </p:spPr>
        <p:txBody>
          <a:bodyPr vert="horz" anchor="ctr">
            <a:normAutofit/>
          </a:bodyPr>
          <a:lstStyle/>
          <a:p>
            <a:r>
              <a:rPr lang="lv-LV" sz="3200" dirty="0" smtClean="0">
                <a:latin typeface="Arial" panose="020B0604020202020204" pitchFamily="34" charset="0"/>
                <a:cs typeface="Arial" panose="020B0604020202020204" pitchFamily="34" charset="0"/>
              </a:rPr>
              <a:t>Funkcijas izsaukšanas piemērs</a:t>
            </a:r>
            <a:endParaRPr lang="fr-CA" sz="3200" dirty="0">
              <a:latin typeface="Arial" panose="020B0604020202020204" pitchFamily="34" charset="0"/>
              <a:cs typeface="Arial" panose="020B0604020202020204" pitchFamily="34" charset="0"/>
            </a:endParaRPr>
          </a:p>
        </p:txBody>
      </p:sp>
      <p:sp>
        <p:nvSpPr>
          <p:cNvPr id="9" name="TextBox 8"/>
          <p:cNvSpPr txBox="1"/>
          <p:nvPr/>
        </p:nvSpPr>
        <p:spPr>
          <a:xfrm>
            <a:off x="755650" y="2057400"/>
            <a:ext cx="7704138" cy="3785652"/>
          </a:xfrm>
          <a:prstGeom prst="rect">
            <a:avLst/>
          </a:prstGeom>
          <a:ln>
            <a:noFill/>
          </a:ln>
        </p:spPr>
        <p:style>
          <a:lnRef idx="2">
            <a:schemeClr val="accent2"/>
          </a:lnRef>
          <a:fillRef idx="1">
            <a:schemeClr val="lt1"/>
          </a:fillRef>
          <a:effectRef idx="0">
            <a:schemeClr val="accent2"/>
          </a:effectRef>
          <a:fontRef idx="minor">
            <a:schemeClr val="dk1"/>
          </a:fontRef>
        </p:style>
        <p:txBody>
          <a:bodyPr>
            <a:spAutoFit/>
          </a:bodyPr>
          <a:lstStyle/>
          <a:p>
            <a:pPr fontAlgn="auto">
              <a:lnSpc>
                <a:spcPct val="150000"/>
              </a:lnSpc>
              <a:spcBef>
                <a:spcPts val="0"/>
              </a:spcBef>
              <a:spcAft>
                <a:spcPts val="0"/>
              </a:spcAft>
              <a:defRPr/>
            </a:pPr>
            <a:r>
              <a:rPr lang="lv-LV" sz="2000" dirty="0">
                <a:solidFill>
                  <a:schemeClr val="tx1"/>
                </a:solidFill>
                <a:latin typeface="Arial" panose="020B0604020202020204" pitchFamily="34" charset="0"/>
                <a:cs typeface="Arial" panose="020B0604020202020204" pitchFamily="34" charset="0"/>
              </a:rPr>
              <a:t>&lt;?php </a:t>
            </a:r>
          </a:p>
          <a:p>
            <a:pPr fontAlgn="auto">
              <a:lnSpc>
                <a:spcPct val="150000"/>
              </a:lnSpc>
              <a:spcBef>
                <a:spcPts val="0"/>
              </a:spcBef>
              <a:spcAft>
                <a:spcPts val="0"/>
              </a:spcAft>
              <a:defRPr/>
            </a:pPr>
            <a:r>
              <a:rPr lang="lv-LV" sz="2000" dirty="0">
                <a:solidFill>
                  <a:schemeClr val="tx1"/>
                </a:solidFill>
                <a:latin typeface="Arial" panose="020B0604020202020204" pitchFamily="34" charset="0"/>
                <a:cs typeface="Arial" panose="020B0604020202020204" pitchFamily="34" charset="0"/>
              </a:rPr>
              <a:t>function mansVards()</a:t>
            </a:r>
          </a:p>
          <a:p>
            <a:pPr fontAlgn="auto">
              <a:lnSpc>
                <a:spcPct val="150000"/>
              </a:lnSpc>
              <a:spcBef>
                <a:spcPts val="0"/>
              </a:spcBef>
              <a:spcAft>
                <a:spcPts val="0"/>
              </a:spcAft>
              <a:defRPr/>
            </a:pPr>
            <a:r>
              <a:rPr lang="lv-LV" sz="2000" dirty="0">
                <a:solidFill>
                  <a:schemeClr val="tx1"/>
                </a:solidFill>
                <a:latin typeface="Arial" panose="020B0604020202020204" pitchFamily="34" charset="0"/>
                <a:cs typeface="Arial" panose="020B0604020202020204" pitchFamily="34" charset="0"/>
              </a:rPr>
              <a:t>{ </a:t>
            </a:r>
          </a:p>
          <a:p>
            <a:pPr fontAlgn="auto">
              <a:lnSpc>
                <a:spcPct val="150000"/>
              </a:lnSpc>
              <a:spcBef>
                <a:spcPts val="0"/>
              </a:spcBef>
              <a:spcAft>
                <a:spcPts val="0"/>
              </a:spcAft>
              <a:defRPr/>
            </a:pPr>
            <a:r>
              <a:rPr lang="lv-LV" sz="2000" dirty="0">
                <a:solidFill>
                  <a:schemeClr val="tx1"/>
                </a:solidFill>
                <a:latin typeface="Arial" panose="020B0604020202020204" pitchFamily="34" charset="0"/>
                <a:cs typeface="Arial" panose="020B0604020202020204" pitchFamily="34" charset="0"/>
              </a:rPr>
              <a:t>	echo "Jānis Bērziņš";</a:t>
            </a:r>
          </a:p>
          <a:p>
            <a:pPr fontAlgn="auto">
              <a:lnSpc>
                <a:spcPct val="150000"/>
              </a:lnSpc>
              <a:spcBef>
                <a:spcPts val="0"/>
              </a:spcBef>
              <a:spcAft>
                <a:spcPts val="0"/>
              </a:spcAft>
              <a:defRPr/>
            </a:pPr>
            <a:r>
              <a:rPr lang="lv-LV" sz="2000" dirty="0">
                <a:solidFill>
                  <a:schemeClr val="tx1"/>
                </a:solidFill>
                <a:latin typeface="Arial" panose="020B0604020202020204" pitchFamily="34" charset="0"/>
                <a:cs typeface="Arial" panose="020B0604020202020204" pitchFamily="34" charset="0"/>
              </a:rPr>
              <a:t>} </a:t>
            </a:r>
          </a:p>
          <a:p>
            <a:pPr fontAlgn="auto">
              <a:lnSpc>
                <a:spcPct val="150000"/>
              </a:lnSpc>
              <a:spcBef>
                <a:spcPts val="0"/>
              </a:spcBef>
              <a:spcAft>
                <a:spcPts val="0"/>
              </a:spcAft>
              <a:defRPr/>
            </a:pPr>
            <a:r>
              <a:rPr lang="lv-LV" sz="2000" dirty="0">
                <a:solidFill>
                  <a:schemeClr val="tx1"/>
                </a:solidFill>
                <a:latin typeface="Arial" panose="020B0604020202020204" pitchFamily="34" charset="0"/>
                <a:cs typeface="Arial" panose="020B0604020202020204" pitchFamily="34" charset="0"/>
              </a:rPr>
              <a:t>echo "mans vārds ir ";</a:t>
            </a:r>
          </a:p>
          <a:p>
            <a:pPr fontAlgn="auto">
              <a:lnSpc>
                <a:spcPct val="150000"/>
              </a:lnSpc>
              <a:spcBef>
                <a:spcPts val="0"/>
              </a:spcBef>
              <a:spcAft>
                <a:spcPts val="0"/>
              </a:spcAft>
              <a:defRPr/>
            </a:pPr>
            <a:r>
              <a:rPr lang="lv-LV" sz="2000" dirty="0">
                <a:solidFill>
                  <a:schemeClr val="tx1"/>
                </a:solidFill>
                <a:latin typeface="Arial" panose="020B0604020202020204" pitchFamily="34" charset="0"/>
                <a:cs typeface="Arial" panose="020B0604020202020204" pitchFamily="34" charset="0"/>
              </a:rPr>
              <a:t>mansVards();  // te izsauc un nostrādā echo</a:t>
            </a:r>
          </a:p>
          <a:p>
            <a:pPr fontAlgn="auto">
              <a:lnSpc>
                <a:spcPct val="150000"/>
              </a:lnSpc>
              <a:spcBef>
                <a:spcPts val="0"/>
              </a:spcBef>
              <a:spcAft>
                <a:spcPts val="0"/>
              </a:spcAft>
              <a:defRPr/>
            </a:pPr>
            <a:r>
              <a:rPr lang="lv-LV" sz="2000" dirty="0">
                <a:solidFill>
                  <a:schemeClr val="tx1"/>
                </a:solidFill>
                <a:latin typeface="Arial" panose="020B0604020202020204" pitchFamily="34" charset="0"/>
                <a:cs typeface="Arial" panose="020B0604020202020204" pitchFamily="34" charset="0"/>
              </a:rPr>
              <a:t>?&gt;</a:t>
            </a:r>
            <a:endParaRPr lang="en-US" sz="20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091404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218" name="Titre 1"/>
          <p:cNvSpPr>
            <a:spLocks noGrp="1"/>
          </p:cNvSpPr>
          <p:nvPr>
            <p:ph type="title"/>
          </p:nvPr>
        </p:nvSpPr>
        <p:spPr>
          <a:xfrm>
            <a:off x="609600" y="381000"/>
            <a:ext cx="8229600" cy="1143000"/>
          </a:xfrm>
        </p:spPr>
        <p:txBody>
          <a:bodyPr vert="horz" anchor="ctr">
            <a:normAutofit/>
          </a:bodyPr>
          <a:lstStyle/>
          <a:p>
            <a:r>
              <a:rPr lang="lv-LV" sz="3200" dirty="0" smtClean="0">
                <a:latin typeface="Arial" panose="020B0604020202020204" pitchFamily="34" charset="0"/>
                <a:cs typeface="Arial" panose="020B0604020202020204" pitchFamily="34" charset="0"/>
              </a:rPr>
              <a:t>Funkcijas ar parametriem</a:t>
            </a:r>
            <a:endParaRPr lang="fr-CA" sz="3200" dirty="0">
              <a:latin typeface="Arial" panose="020B0604020202020204" pitchFamily="34" charset="0"/>
              <a:cs typeface="Arial" panose="020B0604020202020204" pitchFamily="34" charset="0"/>
            </a:endParaRPr>
          </a:p>
        </p:txBody>
      </p:sp>
      <p:sp>
        <p:nvSpPr>
          <p:cNvPr id="6" name="Rectangle 5"/>
          <p:cNvSpPr/>
          <p:nvPr/>
        </p:nvSpPr>
        <p:spPr>
          <a:xfrm>
            <a:off x="609600" y="1981200"/>
            <a:ext cx="8229600" cy="1420325"/>
          </a:xfrm>
          <a:prstGeom prst="rect">
            <a:avLst/>
          </a:prstGeom>
        </p:spPr>
        <p:txBody>
          <a:bodyPr>
            <a:spAutoFit/>
          </a:bodyPr>
          <a:lstStyle/>
          <a:p>
            <a:pPr marL="342900" indent="-342900">
              <a:lnSpc>
                <a:spcPct val="150000"/>
              </a:lnSpc>
              <a:buFont typeface="Arial" pitchFamily="34" charset="0"/>
              <a:buChar char="•"/>
              <a:defRPr/>
            </a:pPr>
            <a:r>
              <a:rPr lang="lv-LV" sz="2000" dirty="0" smtClean="0">
                <a:latin typeface="Arial" panose="020B0604020202020204" pitchFamily="34" charset="0"/>
                <a:cs typeface="Arial" panose="020B0604020202020204" pitchFamily="34" charset="0"/>
              </a:rPr>
              <a:t>Lai pieliktu funkcionalitāti, funkcijai pievienojam parametrus</a:t>
            </a:r>
            <a:r>
              <a:rPr lang="en-US" sz="2000" dirty="0" smtClean="0">
                <a:latin typeface="Arial" panose="020B0604020202020204" pitchFamily="34" charset="0"/>
                <a:cs typeface="Arial" panose="020B0604020202020204" pitchFamily="34" charset="0"/>
              </a:rPr>
              <a:t>. </a:t>
            </a:r>
            <a:r>
              <a:rPr lang="lv-LV" sz="2000" dirty="0" smtClean="0">
                <a:latin typeface="Arial" panose="020B0604020202020204" pitchFamily="34" charset="0"/>
                <a:cs typeface="Arial" panose="020B0604020202020204" pitchFamily="34" charset="0"/>
              </a:rPr>
              <a:t>Parametrs ir kā mainīgais.</a:t>
            </a:r>
            <a:endParaRPr lang="en-US" sz="2000" dirty="0" smtClean="0">
              <a:latin typeface="Arial" panose="020B0604020202020204" pitchFamily="34" charset="0"/>
              <a:cs typeface="Arial" panose="020B0604020202020204" pitchFamily="34" charset="0"/>
            </a:endParaRPr>
          </a:p>
          <a:p>
            <a:pPr marL="342900" indent="-342900">
              <a:lnSpc>
                <a:spcPct val="150000"/>
              </a:lnSpc>
              <a:buFont typeface="Arial" pitchFamily="34" charset="0"/>
              <a:buChar char="•"/>
              <a:defRPr/>
            </a:pPr>
            <a:r>
              <a:rPr lang="lv-LV" sz="2000" dirty="0" smtClean="0">
                <a:latin typeface="Arial" panose="020B0604020202020204" pitchFamily="34" charset="0"/>
                <a:cs typeface="Arial" panose="020B0604020202020204" pitchFamily="34" charset="0"/>
              </a:rPr>
              <a:t>Parametrus norāda aiz funkcijas nosaukuma iekavās </a:t>
            </a:r>
            <a:r>
              <a:rPr lang="en-US" sz="2000" dirty="0">
                <a:latin typeface="Arial" panose="020B0604020202020204" pitchFamily="34" charset="0"/>
                <a:cs typeface="Arial" panose="020B0604020202020204" pitchFamily="34" charset="0"/>
              </a:rPr>
              <a:t>”()” </a:t>
            </a:r>
          </a:p>
        </p:txBody>
      </p:sp>
      <p:sp>
        <p:nvSpPr>
          <p:cNvPr id="7" name="TextBox 6"/>
          <p:cNvSpPr txBox="1"/>
          <p:nvPr/>
        </p:nvSpPr>
        <p:spPr>
          <a:xfrm>
            <a:off x="914400" y="4191000"/>
            <a:ext cx="7162800" cy="1754188"/>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fontAlgn="auto">
              <a:spcBef>
                <a:spcPts val="0"/>
              </a:spcBef>
              <a:spcAft>
                <a:spcPts val="0"/>
              </a:spcAft>
              <a:defRPr/>
            </a:pPr>
            <a:r>
              <a:rPr lang="en-US" dirty="0">
                <a:solidFill>
                  <a:schemeClr val="tx1"/>
                </a:solidFill>
                <a:latin typeface="Arial" panose="020B0604020202020204" pitchFamily="34" charset="0"/>
                <a:cs typeface="Arial" panose="020B0604020202020204" pitchFamily="34" charset="0"/>
              </a:rPr>
              <a:t>&lt;?</a:t>
            </a:r>
            <a:r>
              <a:rPr lang="en-US" dirty="0" err="1">
                <a:solidFill>
                  <a:schemeClr val="tx1"/>
                </a:solidFill>
                <a:latin typeface="Arial" panose="020B0604020202020204" pitchFamily="34" charset="0"/>
                <a:cs typeface="Arial" panose="020B0604020202020204" pitchFamily="34" charset="0"/>
              </a:rPr>
              <a:t>php</a:t>
            </a:r>
            <a:r>
              <a:rPr lang="en-US" dirty="0">
                <a:solidFill>
                  <a:schemeClr val="tx1"/>
                </a:solidFill>
                <a:latin typeface="Arial" panose="020B0604020202020204" pitchFamily="34" charset="0"/>
                <a:cs typeface="Arial" panose="020B0604020202020204" pitchFamily="34" charset="0"/>
              </a:rPr>
              <a:t> </a:t>
            </a:r>
          </a:p>
          <a:p>
            <a:pPr lvl="1" fontAlgn="auto">
              <a:spcBef>
                <a:spcPts val="0"/>
              </a:spcBef>
              <a:spcAft>
                <a:spcPts val="0"/>
              </a:spcAft>
              <a:defRPr/>
            </a:pPr>
            <a:r>
              <a:rPr lang="en-US" dirty="0">
                <a:solidFill>
                  <a:schemeClr val="tx1"/>
                </a:solidFill>
                <a:latin typeface="Arial" panose="020B0604020202020204" pitchFamily="34" charset="0"/>
                <a:cs typeface="Arial" panose="020B0604020202020204" pitchFamily="34" charset="0"/>
              </a:rPr>
              <a:t>function </a:t>
            </a:r>
            <a:r>
              <a:rPr lang="en-US" dirty="0" smtClean="0">
                <a:solidFill>
                  <a:schemeClr val="tx1"/>
                </a:solidFill>
                <a:latin typeface="Arial" panose="020B0604020202020204" pitchFamily="34" charset="0"/>
                <a:cs typeface="Arial" panose="020B0604020202020204" pitchFamily="34" charset="0"/>
              </a:rPr>
              <a:t>m</a:t>
            </a:r>
            <a:r>
              <a:rPr lang="lv-LV" dirty="0" smtClean="0">
                <a:solidFill>
                  <a:schemeClr val="tx1"/>
                </a:solidFill>
                <a:latin typeface="Arial" panose="020B0604020202020204" pitchFamily="34" charset="0"/>
                <a:cs typeface="Arial" panose="020B0604020202020204" pitchFamily="34" charset="0"/>
              </a:rPr>
              <a:t>anaFunkcija </a:t>
            </a:r>
            <a:r>
              <a:rPr lang="en-US" dirty="0" smtClean="0">
                <a:solidFill>
                  <a:schemeClr val="tx1"/>
                </a:solidFill>
                <a:latin typeface="Arial" panose="020B0604020202020204" pitchFamily="34" charset="0"/>
                <a:cs typeface="Arial" panose="020B0604020202020204" pitchFamily="34" charset="0"/>
              </a:rPr>
              <a:t>($par1, $par2 ,……..)</a:t>
            </a:r>
            <a:endParaRPr lang="en-US" dirty="0">
              <a:solidFill>
                <a:schemeClr val="tx1"/>
              </a:solidFill>
              <a:latin typeface="Arial" panose="020B0604020202020204" pitchFamily="34" charset="0"/>
              <a:cs typeface="Arial" panose="020B0604020202020204" pitchFamily="34" charset="0"/>
            </a:endParaRPr>
          </a:p>
          <a:p>
            <a:pPr lvl="1" fontAlgn="auto">
              <a:spcBef>
                <a:spcPts val="0"/>
              </a:spcBef>
              <a:spcAft>
                <a:spcPts val="0"/>
              </a:spcAft>
              <a:defRPr/>
            </a:pPr>
            <a:r>
              <a:rPr lang="en-US" dirty="0">
                <a:solidFill>
                  <a:schemeClr val="tx1"/>
                </a:solidFill>
                <a:latin typeface="Arial" panose="020B0604020202020204" pitchFamily="34" charset="0"/>
                <a:cs typeface="Arial" panose="020B0604020202020204" pitchFamily="34" charset="0"/>
              </a:rPr>
              <a:t>{ </a:t>
            </a:r>
          </a:p>
          <a:p>
            <a:pPr lvl="1" fontAlgn="auto">
              <a:spcBef>
                <a:spcPts val="0"/>
              </a:spcBef>
              <a:spcAft>
                <a:spcPts val="0"/>
              </a:spcAft>
              <a:defRPr/>
            </a:pPr>
            <a:r>
              <a:rPr lang="en-US" dirty="0">
                <a:solidFill>
                  <a:schemeClr val="tx1"/>
                </a:solidFill>
                <a:latin typeface="Arial" panose="020B0604020202020204" pitchFamily="34" charset="0"/>
                <a:cs typeface="Arial" panose="020B0604020202020204" pitchFamily="34" charset="0"/>
              </a:rPr>
              <a:t>	echo </a:t>
            </a:r>
            <a:r>
              <a:rPr lang="en-US" dirty="0" smtClean="0">
                <a:solidFill>
                  <a:schemeClr val="tx1"/>
                </a:solidFill>
                <a:latin typeface="Arial" panose="020B0604020202020204" pitchFamily="34" charset="0"/>
                <a:cs typeface="Arial" panose="020B0604020202020204" pitchFamily="34" charset="0"/>
              </a:rPr>
              <a:t>"</a:t>
            </a:r>
            <a:r>
              <a:rPr lang="lv-LV" dirty="0" smtClean="0">
                <a:solidFill>
                  <a:schemeClr val="tx1"/>
                </a:solidFill>
                <a:latin typeface="Arial" panose="020B0604020202020204" pitchFamily="34" charset="0"/>
                <a:cs typeface="Arial" panose="020B0604020202020204" pitchFamily="34" charset="0"/>
              </a:rPr>
              <a:t>Šī funkcija ir ar parametriem, bet te neizmanto tos.</a:t>
            </a:r>
            <a:r>
              <a:rPr lang="en-US" dirty="0" smtClean="0">
                <a:solidFill>
                  <a:schemeClr val="tx1"/>
                </a:solidFill>
                <a:latin typeface="Arial" panose="020B0604020202020204" pitchFamily="34" charset="0"/>
                <a:cs typeface="Arial" panose="020B0604020202020204" pitchFamily="34" charset="0"/>
              </a:rPr>
              <a:t>";</a:t>
            </a:r>
            <a:endParaRPr lang="en-US" dirty="0">
              <a:solidFill>
                <a:schemeClr val="tx1"/>
              </a:solidFill>
              <a:latin typeface="Arial" panose="020B0604020202020204" pitchFamily="34" charset="0"/>
              <a:cs typeface="Arial" panose="020B0604020202020204" pitchFamily="34" charset="0"/>
            </a:endParaRPr>
          </a:p>
          <a:p>
            <a:pPr lvl="1" fontAlgn="auto">
              <a:spcBef>
                <a:spcPts val="0"/>
              </a:spcBef>
              <a:spcAft>
                <a:spcPts val="0"/>
              </a:spcAft>
              <a:defRPr/>
            </a:pPr>
            <a:r>
              <a:rPr lang="en-US" dirty="0">
                <a:solidFill>
                  <a:schemeClr val="tx1"/>
                </a:solidFill>
                <a:latin typeface="Arial" panose="020B0604020202020204" pitchFamily="34" charset="0"/>
                <a:cs typeface="Arial" panose="020B0604020202020204" pitchFamily="34" charset="0"/>
              </a:rPr>
              <a:t> } </a:t>
            </a:r>
          </a:p>
          <a:p>
            <a:pPr fontAlgn="auto">
              <a:spcBef>
                <a:spcPts val="0"/>
              </a:spcBef>
              <a:spcAft>
                <a:spcPts val="0"/>
              </a:spcAft>
              <a:defRPr/>
            </a:pPr>
            <a:r>
              <a:rPr lang="en-US" dirty="0">
                <a:solidFill>
                  <a:schemeClr val="tx1"/>
                </a:solidFill>
                <a:latin typeface="Arial" panose="020B0604020202020204" pitchFamily="34" charset="0"/>
                <a:cs typeface="Arial" panose="020B0604020202020204" pitchFamily="34" charset="0"/>
              </a:rPr>
              <a:t>?&gt;</a:t>
            </a:r>
          </a:p>
        </p:txBody>
      </p:sp>
    </p:spTree>
    <p:extLst>
      <p:ext uri="{BB962C8B-B14F-4D97-AF65-F5344CB8AC3E}">
        <p14:creationId xmlns:p14="http://schemas.microsoft.com/office/powerpoint/2010/main" val="13307347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42" name="Titre 1"/>
          <p:cNvSpPr>
            <a:spLocks noGrp="1"/>
          </p:cNvSpPr>
          <p:nvPr>
            <p:ph type="title"/>
          </p:nvPr>
        </p:nvSpPr>
        <p:spPr>
          <a:xfrm>
            <a:off x="609600" y="381000"/>
            <a:ext cx="8229600" cy="1143000"/>
          </a:xfrm>
        </p:spPr>
        <p:txBody>
          <a:bodyPr vert="horz" anchor="ctr">
            <a:normAutofit/>
          </a:bodyPr>
          <a:lstStyle/>
          <a:p>
            <a:r>
              <a:rPr lang="lv-LV" sz="3200" dirty="0" smtClean="0">
                <a:latin typeface="Arial" panose="020B0604020202020204" pitchFamily="34" charset="0"/>
                <a:cs typeface="Arial" panose="020B0604020202020204" pitchFamily="34" charset="0"/>
              </a:rPr>
              <a:t>Funkcijas ar parametriem</a:t>
            </a:r>
            <a:endParaRPr lang="fr-CA" sz="3200" dirty="0">
              <a:latin typeface="Arial" panose="020B0604020202020204" pitchFamily="34" charset="0"/>
              <a:cs typeface="Arial" panose="020B0604020202020204" pitchFamily="34" charset="0"/>
            </a:endParaRPr>
          </a:p>
        </p:txBody>
      </p:sp>
      <p:sp>
        <p:nvSpPr>
          <p:cNvPr id="6" name="TextBox 5"/>
          <p:cNvSpPr txBox="1"/>
          <p:nvPr/>
        </p:nvSpPr>
        <p:spPr>
          <a:xfrm>
            <a:off x="677862" y="2133600"/>
            <a:ext cx="7704138" cy="577850"/>
          </a:xfrm>
          <a:prstGeom prst="rect">
            <a:avLst/>
          </a:prstGeom>
          <a:ln>
            <a:noFill/>
          </a:ln>
        </p:spPr>
        <p:style>
          <a:lnRef idx="2">
            <a:schemeClr val="accent2"/>
          </a:lnRef>
          <a:fillRef idx="1">
            <a:schemeClr val="lt1"/>
          </a:fillRef>
          <a:effectRef idx="0">
            <a:schemeClr val="accent2"/>
          </a:effectRef>
          <a:fontRef idx="minor">
            <a:schemeClr val="dk1"/>
          </a:fontRef>
        </p:style>
        <p:txBody>
          <a:bodyPr>
            <a:spAutoFit/>
          </a:bodyPr>
          <a:lstStyle/>
          <a:p>
            <a:pPr fontAlgn="auto">
              <a:lnSpc>
                <a:spcPct val="150000"/>
              </a:lnSpc>
              <a:spcBef>
                <a:spcPts val="0"/>
              </a:spcBef>
              <a:spcAft>
                <a:spcPts val="0"/>
              </a:spcAft>
              <a:defRPr/>
            </a:pPr>
            <a:endParaRPr lang="en-US" sz="2400" dirty="0">
              <a:solidFill>
                <a:schemeClr val="accent2"/>
              </a:solidFill>
              <a:cs typeface="Consolas" pitchFamily="49" charset="0"/>
            </a:endParaRPr>
          </a:p>
        </p:txBody>
      </p:sp>
      <p:sp>
        <p:nvSpPr>
          <p:cNvPr id="7" name="TextBox 6"/>
          <p:cNvSpPr txBox="1"/>
          <p:nvPr/>
        </p:nvSpPr>
        <p:spPr>
          <a:xfrm>
            <a:off x="609600" y="2286000"/>
            <a:ext cx="7704138" cy="3970318"/>
          </a:xfrm>
          <a:prstGeom prst="rect">
            <a:avLst/>
          </a:prstGeom>
          <a:ln>
            <a:noFill/>
          </a:ln>
        </p:spPr>
        <p:style>
          <a:lnRef idx="2">
            <a:schemeClr val="accent2"/>
          </a:lnRef>
          <a:fillRef idx="1">
            <a:schemeClr val="lt1"/>
          </a:fillRef>
          <a:effectRef idx="0">
            <a:schemeClr val="accent2"/>
          </a:effectRef>
          <a:fontRef idx="minor">
            <a:schemeClr val="dk1"/>
          </a:fontRef>
        </p:style>
        <p:txBody>
          <a:bodyPr>
            <a:spAutoFit/>
          </a:bodyPr>
          <a:lstStyle/>
          <a:p>
            <a:pPr fontAlgn="auto">
              <a:lnSpc>
                <a:spcPct val="150000"/>
              </a:lnSpc>
              <a:spcBef>
                <a:spcPts val="0"/>
              </a:spcBef>
              <a:spcAft>
                <a:spcPts val="0"/>
              </a:spcAft>
              <a:defRPr/>
            </a:pPr>
            <a:r>
              <a:rPr lang="en-US" sz="2400" dirty="0">
                <a:latin typeface="Arial" panose="020B0604020202020204" pitchFamily="34" charset="0"/>
                <a:cs typeface="Arial" panose="020B0604020202020204" pitchFamily="34" charset="0"/>
              </a:rPr>
              <a:t>&lt;?</a:t>
            </a:r>
            <a:r>
              <a:rPr lang="en-US" sz="2400" dirty="0" err="1">
                <a:latin typeface="Arial" panose="020B0604020202020204" pitchFamily="34" charset="0"/>
                <a:cs typeface="Arial" panose="020B0604020202020204" pitchFamily="34" charset="0"/>
              </a:rPr>
              <a:t>php</a:t>
            </a:r>
            <a:r>
              <a:rPr lang="en-US" sz="2400" dirty="0">
                <a:latin typeface="Arial" panose="020B0604020202020204" pitchFamily="34" charset="0"/>
                <a:cs typeface="Arial" panose="020B0604020202020204" pitchFamily="34" charset="0"/>
              </a:rPr>
              <a:t> </a:t>
            </a:r>
          </a:p>
          <a:p>
            <a:pPr fontAlgn="auto">
              <a:lnSpc>
                <a:spcPct val="150000"/>
              </a:lnSpc>
              <a:spcBef>
                <a:spcPts val="0"/>
              </a:spcBef>
              <a:spcAft>
                <a:spcPts val="0"/>
              </a:spcAft>
              <a:defRPr/>
            </a:pPr>
            <a:r>
              <a:rPr lang="en-US" sz="2400" dirty="0" smtClean="0">
                <a:latin typeface="Arial" panose="020B0604020202020204" pitchFamily="34" charset="0"/>
                <a:cs typeface="Arial" panose="020B0604020202020204" pitchFamily="34" charset="0"/>
              </a:rPr>
              <a:t>function </a:t>
            </a:r>
            <a:r>
              <a:rPr lang="lv-LV" sz="2400" dirty="0" smtClean="0">
                <a:latin typeface="Arial" panose="020B0604020202020204" pitchFamily="34" charset="0"/>
                <a:cs typeface="Arial" panose="020B0604020202020204" pitchFamily="34" charset="0"/>
              </a:rPr>
              <a:t>mansVards</a:t>
            </a:r>
            <a:r>
              <a:rPr lang="en-US" sz="2400" dirty="0" smtClean="0">
                <a:latin typeface="Arial" panose="020B0604020202020204" pitchFamily="34" charset="0"/>
                <a:cs typeface="Arial" panose="020B0604020202020204" pitchFamily="34" charset="0"/>
              </a:rPr>
              <a:t>($</a:t>
            </a:r>
            <a:r>
              <a:rPr lang="lv-LV" sz="2400" dirty="0" smtClean="0">
                <a:latin typeface="Arial" panose="020B0604020202020204" pitchFamily="34" charset="0"/>
                <a:cs typeface="Arial" panose="020B0604020202020204" pitchFamily="34" charset="0"/>
              </a:rPr>
              <a:t>vards</a:t>
            </a:r>
            <a:r>
              <a:rPr lang="en-US" sz="2400" dirty="0" smtClean="0">
                <a:latin typeface="Arial" panose="020B0604020202020204" pitchFamily="34" charset="0"/>
                <a:cs typeface="Arial" panose="020B0604020202020204" pitchFamily="34" charset="0"/>
              </a:rPr>
              <a:t>)</a:t>
            </a:r>
            <a:endParaRPr lang="en-US" sz="2400" dirty="0">
              <a:latin typeface="Arial" panose="020B0604020202020204" pitchFamily="34" charset="0"/>
              <a:cs typeface="Arial" panose="020B0604020202020204" pitchFamily="34" charset="0"/>
            </a:endParaRPr>
          </a:p>
          <a:p>
            <a:pPr fontAlgn="auto">
              <a:lnSpc>
                <a:spcPct val="150000"/>
              </a:lnSpc>
              <a:spcBef>
                <a:spcPts val="0"/>
              </a:spcBef>
              <a:spcAft>
                <a:spcPts val="0"/>
              </a:spcAft>
              <a:defRPr/>
            </a:pPr>
            <a:r>
              <a:rPr lang="en-US" sz="2400" dirty="0">
                <a:latin typeface="Arial" panose="020B0604020202020204" pitchFamily="34" charset="0"/>
                <a:cs typeface="Arial" panose="020B0604020202020204" pitchFamily="34" charset="0"/>
              </a:rPr>
              <a:t>	{</a:t>
            </a:r>
          </a:p>
          <a:p>
            <a:pPr fontAlgn="auto">
              <a:lnSpc>
                <a:spcPct val="150000"/>
              </a:lnSpc>
              <a:spcBef>
                <a:spcPts val="0"/>
              </a:spcBef>
              <a:spcAft>
                <a:spcPts val="0"/>
              </a:spcAft>
              <a:defRPr/>
            </a:pPr>
            <a:r>
              <a:rPr lang="en-US" sz="2400" dirty="0">
                <a:latin typeface="Arial" panose="020B0604020202020204" pitchFamily="34" charset="0"/>
                <a:cs typeface="Arial" panose="020B0604020202020204" pitchFamily="34" charset="0"/>
              </a:rPr>
              <a:t> 		echo </a:t>
            </a:r>
            <a:r>
              <a:rPr lang="en-US" sz="2400" dirty="0" smtClean="0">
                <a:latin typeface="Arial" panose="020B0604020202020204" pitchFamily="34" charset="0"/>
                <a:cs typeface="Arial" panose="020B0604020202020204" pitchFamily="34" charset="0"/>
              </a:rPr>
              <a:t>"</a:t>
            </a:r>
            <a:r>
              <a:rPr lang="lv-LV" sz="2400" dirty="0" smtClean="0">
                <a:latin typeface="Arial" panose="020B0604020202020204" pitchFamily="34" charset="0"/>
                <a:cs typeface="Arial" panose="020B0604020202020204" pitchFamily="34" charset="0"/>
              </a:rPr>
              <a:t>Mans vārds ir</a:t>
            </a:r>
            <a:r>
              <a:rPr lang="en-US" sz="2400" dirty="0" smtClean="0">
                <a:latin typeface="Arial" panose="020B0604020202020204" pitchFamily="34" charset="0"/>
                <a:cs typeface="Arial" panose="020B0604020202020204" pitchFamily="34" charset="0"/>
              </a:rPr>
              <a:t> $</a:t>
            </a:r>
            <a:r>
              <a:rPr lang="lv-LV" sz="2400" dirty="0" smtClean="0">
                <a:latin typeface="Arial" panose="020B0604020202020204" pitchFamily="34" charset="0"/>
                <a:cs typeface="Arial" panose="020B0604020202020204" pitchFamily="34" charset="0"/>
              </a:rPr>
              <a:t>vards</a:t>
            </a:r>
            <a:r>
              <a:rPr lang="en-US" sz="2400" dirty="0" smtClean="0">
                <a:latin typeface="Arial" panose="020B0604020202020204" pitchFamily="34" charset="0"/>
                <a:cs typeface="Arial" panose="020B0604020202020204" pitchFamily="34" charset="0"/>
              </a:rPr>
              <a:t>";</a:t>
            </a:r>
            <a:endParaRPr lang="en-US" sz="2400" dirty="0">
              <a:latin typeface="Arial" panose="020B0604020202020204" pitchFamily="34" charset="0"/>
              <a:cs typeface="Arial" panose="020B0604020202020204" pitchFamily="34" charset="0"/>
            </a:endParaRPr>
          </a:p>
          <a:p>
            <a:pPr fontAlgn="auto">
              <a:lnSpc>
                <a:spcPct val="150000"/>
              </a:lnSpc>
              <a:spcBef>
                <a:spcPts val="0"/>
              </a:spcBef>
              <a:spcAft>
                <a:spcPts val="0"/>
              </a:spcAft>
              <a:defRPr/>
            </a:pPr>
            <a:r>
              <a:rPr lang="en-US" sz="2400" dirty="0">
                <a:latin typeface="Arial" panose="020B0604020202020204" pitchFamily="34" charset="0"/>
                <a:cs typeface="Arial" panose="020B0604020202020204" pitchFamily="34" charset="0"/>
              </a:rPr>
              <a:t> 	}</a:t>
            </a:r>
          </a:p>
          <a:p>
            <a:pPr fontAlgn="auto">
              <a:lnSpc>
                <a:spcPct val="150000"/>
              </a:lnSpc>
              <a:spcBef>
                <a:spcPts val="0"/>
              </a:spcBef>
              <a:spcAft>
                <a:spcPts val="0"/>
              </a:spcAft>
              <a:defRPr/>
            </a:pPr>
            <a:r>
              <a:rPr lang="en-US" sz="2400" dirty="0" smtClean="0">
                <a:latin typeface="Arial" panose="020B0604020202020204" pitchFamily="34" charset="0"/>
                <a:cs typeface="Arial" panose="020B0604020202020204" pitchFamily="34" charset="0"/>
              </a:rPr>
              <a:t>m</a:t>
            </a:r>
            <a:r>
              <a:rPr lang="lv-LV" sz="2400" dirty="0" smtClean="0">
                <a:latin typeface="Arial" panose="020B0604020202020204" pitchFamily="34" charset="0"/>
                <a:cs typeface="Arial" panose="020B0604020202020204" pitchFamily="34" charset="0"/>
              </a:rPr>
              <a:t>ansVards</a:t>
            </a:r>
            <a:r>
              <a:rPr lang="en-US" sz="2400" dirty="0" smtClean="0">
                <a:latin typeface="Arial" panose="020B0604020202020204" pitchFamily="34" charset="0"/>
                <a:cs typeface="Arial" panose="020B0604020202020204" pitchFamily="34" charset="0"/>
              </a:rPr>
              <a:t>("</a:t>
            </a:r>
            <a:r>
              <a:rPr lang="lv-LV" sz="2400" dirty="0" smtClean="0">
                <a:latin typeface="Arial" panose="020B0604020202020204" pitchFamily="34" charset="0"/>
                <a:cs typeface="Arial" panose="020B0604020202020204" pitchFamily="34" charset="0"/>
              </a:rPr>
              <a:t>Žanis</a:t>
            </a:r>
            <a:r>
              <a:rPr lang="en-US" sz="2400" dirty="0" smtClean="0">
                <a:latin typeface="Arial" panose="020B0604020202020204" pitchFamily="34" charset="0"/>
                <a:cs typeface="Arial" panose="020B0604020202020204" pitchFamily="34" charset="0"/>
              </a:rPr>
              <a:t>");</a:t>
            </a:r>
            <a:endParaRPr lang="lv-LV" sz="2400" dirty="0" smtClean="0">
              <a:latin typeface="Arial" panose="020B0604020202020204" pitchFamily="34" charset="0"/>
              <a:cs typeface="Arial" panose="020B0604020202020204" pitchFamily="34" charset="0"/>
            </a:endParaRPr>
          </a:p>
          <a:p>
            <a:pPr fontAlgn="auto">
              <a:lnSpc>
                <a:spcPct val="150000"/>
              </a:lnSpc>
              <a:spcBef>
                <a:spcPts val="0"/>
              </a:spcBef>
              <a:spcAft>
                <a:spcPts val="0"/>
              </a:spcAft>
              <a:defRPr/>
            </a:pPr>
            <a:r>
              <a:rPr lang="en-US" sz="2400" dirty="0" smtClean="0">
                <a:latin typeface="Arial" panose="020B0604020202020204" pitchFamily="34" charset="0"/>
                <a:cs typeface="Arial" panose="020B0604020202020204" pitchFamily="34" charset="0"/>
              </a:rPr>
              <a:t>?&gt;</a:t>
            </a:r>
            <a:endParaRPr lang="en-US" sz="2400"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000283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266" name="Titre 1"/>
          <p:cNvSpPr>
            <a:spLocks noGrp="1"/>
          </p:cNvSpPr>
          <p:nvPr>
            <p:ph type="title"/>
          </p:nvPr>
        </p:nvSpPr>
        <p:spPr>
          <a:xfrm>
            <a:off x="609600" y="381000"/>
            <a:ext cx="8229600" cy="1143000"/>
          </a:xfrm>
        </p:spPr>
        <p:txBody>
          <a:bodyPr vert="horz" anchor="ctr">
            <a:normAutofit/>
          </a:bodyPr>
          <a:lstStyle/>
          <a:p>
            <a:r>
              <a:rPr lang="lv-LV" sz="3200" dirty="0" smtClean="0">
                <a:latin typeface="Arial" panose="020B0604020202020204" pitchFamily="34" charset="0"/>
                <a:cs typeface="Arial" panose="020B0604020202020204" pitchFamily="34" charset="0"/>
              </a:rPr>
              <a:t>Var izsaukt vairākas reizes</a:t>
            </a:r>
            <a:endParaRPr lang="fr-CA" sz="3200" dirty="0">
              <a:latin typeface="Arial" panose="020B0604020202020204" pitchFamily="34" charset="0"/>
              <a:cs typeface="Arial" panose="020B0604020202020204" pitchFamily="34" charset="0"/>
            </a:endParaRPr>
          </a:p>
        </p:txBody>
      </p:sp>
      <p:sp>
        <p:nvSpPr>
          <p:cNvPr id="9" name="TextBox 8"/>
          <p:cNvSpPr txBox="1"/>
          <p:nvPr/>
        </p:nvSpPr>
        <p:spPr>
          <a:xfrm>
            <a:off x="755650" y="1752600"/>
            <a:ext cx="7416800" cy="4708981"/>
          </a:xfrm>
          <a:prstGeom prst="rect">
            <a:avLst/>
          </a:prstGeom>
          <a:ln>
            <a:noFill/>
          </a:ln>
        </p:spPr>
        <p:style>
          <a:lnRef idx="2">
            <a:schemeClr val="accent2"/>
          </a:lnRef>
          <a:fillRef idx="1">
            <a:schemeClr val="lt1"/>
          </a:fillRef>
          <a:effectRef idx="0">
            <a:schemeClr val="accent2"/>
          </a:effectRef>
          <a:fontRef idx="minor">
            <a:schemeClr val="dk1"/>
          </a:fontRef>
        </p:style>
        <p:txBody>
          <a:bodyPr>
            <a:spAutoFit/>
          </a:bodyPr>
          <a:lstStyle/>
          <a:p>
            <a:pPr fontAlgn="auto">
              <a:lnSpc>
                <a:spcPct val="150000"/>
              </a:lnSpc>
              <a:spcBef>
                <a:spcPts val="0"/>
              </a:spcBef>
              <a:spcAft>
                <a:spcPts val="0"/>
              </a:spcAft>
              <a:defRPr/>
            </a:pPr>
            <a:r>
              <a:rPr lang="en-US" sz="2000" dirty="0">
                <a:latin typeface="Arial" panose="020B0604020202020204" pitchFamily="34" charset="0"/>
                <a:cs typeface="Arial" panose="020B0604020202020204" pitchFamily="34" charset="0"/>
              </a:rPr>
              <a:t>&lt;?</a:t>
            </a:r>
            <a:r>
              <a:rPr lang="en-US" sz="2000" dirty="0" err="1">
                <a:latin typeface="Arial" panose="020B0604020202020204" pitchFamily="34" charset="0"/>
                <a:cs typeface="Arial" panose="020B0604020202020204" pitchFamily="34" charset="0"/>
              </a:rPr>
              <a:t>php</a:t>
            </a:r>
            <a:r>
              <a:rPr lang="en-US" sz="2000" dirty="0">
                <a:latin typeface="Arial" panose="020B0604020202020204" pitchFamily="34" charset="0"/>
                <a:cs typeface="Arial" panose="020B0604020202020204" pitchFamily="34" charset="0"/>
              </a:rPr>
              <a:t> </a:t>
            </a:r>
          </a:p>
          <a:p>
            <a:pPr lvl="1" fontAlgn="auto">
              <a:lnSpc>
                <a:spcPct val="150000"/>
              </a:lnSpc>
              <a:spcBef>
                <a:spcPts val="0"/>
              </a:spcBef>
              <a:spcAft>
                <a:spcPts val="0"/>
              </a:spcAft>
              <a:defRPr/>
            </a:pPr>
            <a:r>
              <a:rPr lang="en-US" sz="2000" dirty="0">
                <a:latin typeface="Arial" panose="020B0604020202020204" pitchFamily="34" charset="0"/>
                <a:cs typeface="Arial" panose="020B0604020202020204" pitchFamily="34" charset="0"/>
              </a:rPr>
              <a:t>function </a:t>
            </a:r>
            <a:r>
              <a:rPr lang="en-US" sz="2000" dirty="0" smtClean="0">
                <a:latin typeface="Arial" panose="020B0604020202020204" pitchFamily="34" charset="0"/>
                <a:cs typeface="Arial" panose="020B0604020202020204" pitchFamily="34" charset="0"/>
              </a:rPr>
              <a:t>m</a:t>
            </a:r>
            <a:r>
              <a:rPr lang="lv-LV" sz="2000" dirty="0" smtClean="0">
                <a:latin typeface="Arial" panose="020B0604020202020204" pitchFamily="34" charset="0"/>
                <a:cs typeface="Arial" panose="020B0604020202020204" pitchFamily="34" charset="0"/>
              </a:rPr>
              <a:t>ansVards</a:t>
            </a:r>
            <a:r>
              <a:rPr lang="en-US" sz="2000" dirty="0" smtClean="0">
                <a:latin typeface="Arial" panose="020B0604020202020204" pitchFamily="34" charset="0"/>
                <a:cs typeface="Arial" panose="020B0604020202020204" pitchFamily="34" charset="0"/>
              </a:rPr>
              <a:t>($</a:t>
            </a:r>
            <a:r>
              <a:rPr lang="lv-LV" sz="2000" dirty="0" smtClean="0">
                <a:latin typeface="Arial" panose="020B0604020202020204" pitchFamily="34" charset="0"/>
                <a:cs typeface="Arial" panose="020B0604020202020204" pitchFamily="34" charset="0"/>
              </a:rPr>
              <a:t>vards</a:t>
            </a:r>
            <a:r>
              <a:rPr lang="en-US" sz="2000" dirty="0" smtClean="0">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a:p>
            <a:pPr lvl="1" fontAlgn="auto">
              <a:lnSpc>
                <a:spcPct val="150000"/>
              </a:lnSpc>
              <a:spcBef>
                <a:spcPts val="0"/>
              </a:spcBef>
              <a:spcAft>
                <a:spcPts val="0"/>
              </a:spcAft>
              <a:defRPr/>
            </a:pPr>
            <a:r>
              <a:rPr lang="en-US" sz="2000" dirty="0">
                <a:latin typeface="Arial" panose="020B0604020202020204" pitchFamily="34" charset="0"/>
                <a:cs typeface="Arial" panose="020B0604020202020204" pitchFamily="34" charset="0"/>
              </a:rPr>
              <a:t>{</a:t>
            </a:r>
          </a:p>
          <a:p>
            <a:pPr lvl="1" fontAlgn="auto">
              <a:lnSpc>
                <a:spcPct val="150000"/>
              </a:lnSpc>
              <a:spcBef>
                <a:spcPts val="0"/>
              </a:spcBef>
              <a:spcAft>
                <a:spcPts val="0"/>
              </a:spcAft>
              <a:defRPr/>
            </a:pPr>
            <a:r>
              <a:rPr lang="en-US" sz="2000" dirty="0">
                <a:latin typeface="Arial" panose="020B0604020202020204" pitchFamily="34" charset="0"/>
                <a:cs typeface="Arial" panose="020B0604020202020204" pitchFamily="34" charset="0"/>
              </a:rPr>
              <a:t> echo </a:t>
            </a:r>
            <a:r>
              <a:rPr lang="en-US" sz="2000" dirty="0" smtClean="0">
                <a:latin typeface="Arial" panose="020B0604020202020204" pitchFamily="34" charset="0"/>
                <a:cs typeface="Arial" panose="020B0604020202020204" pitchFamily="34" charset="0"/>
              </a:rPr>
              <a:t>"</a:t>
            </a:r>
            <a:r>
              <a:rPr lang="lv-LV" sz="2000" dirty="0" smtClean="0">
                <a:latin typeface="Arial" panose="020B0604020202020204" pitchFamily="34" charset="0"/>
                <a:cs typeface="Arial" panose="020B0604020202020204" pitchFamily="34" charset="0"/>
              </a:rPr>
              <a:t>Mans vārds ir</a:t>
            </a:r>
            <a:r>
              <a:rPr lang="en-US" sz="2000" dirty="0" smtClean="0">
                <a:latin typeface="Arial" panose="020B0604020202020204" pitchFamily="34" charset="0"/>
                <a:cs typeface="Arial" panose="020B0604020202020204" pitchFamily="34" charset="0"/>
              </a:rPr>
              <a:t> $</a:t>
            </a:r>
            <a:r>
              <a:rPr lang="lv-LV" sz="2000" dirty="0" smtClean="0">
                <a:latin typeface="Arial" panose="020B0604020202020204" pitchFamily="34" charset="0"/>
                <a:cs typeface="Arial" panose="020B0604020202020204" pitchFamily="34" charset="0"/>
              </a:rPr>
              <a:t>vards</a:t>
            </a:r>
            <a:r>
              <a:rPr lang="en-US" sz="2000" dirty="0" smtClean="0">
                <a:latin typeface="Arial" panose="020B0604020202020204" pitchFamily="34" charset="0"/>
                <a:cs typeface="Arial" panose="020B0604020202020204" pitchFamily="34" charset="0"/>
              </a:rPr>
              <a:t>&lt;</a:t>
            </a:r>
            <a:r>
              <a:rPr lang="en-US" sz="2000" dirty="0" err="1" smtClean="0">
                <a:latin typeface="Arial" panose="020B0604020202020204" pitchFamily="34" charset="0"/>
                <a:cs typeface="Arial" panose="020B0604020202020204" pitchFamily="34" charset="0"/>
              </a:rPr>
              <a:t>br</a:t>
            </a:r>
            <a:r>
              <a:rPr lang="en-US" sz="2000" dirty="0" smtClean="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/&gt;"; </a:t>
            </a:r>
          </a:p>
          <a:p>
            <a:pPr lvl="1" fontAlgn="auto">
              <a:lnSpc>
                <a:spcPct val="150000"/>
              </a:lnSpc>
              <a:spcBef>
                <a:spcPts val="0"/>
              </a:spcBef>
              <a:spcAft>
                <a:spcPts val="0"/>
              </a:spcAft>
              <a:defRPr/>
            </a:pPr>
            <a:r>
              <a:rPr lang="en-US" sz="2000" dirty="0">
                <a:latin typeface="Arial" panose="020B0604020202020204" pitchFamily="34" charset="0"/>
                <a:cs typeface="Arial" panose="020B0604020202020204" pitchFamily="34" charset="0"/>
              </a:rPr>
              <a:t>} </a:t>
            </a:r>
          </a:p>
          <a:p>
            <a:pPr lvl="1" fontAlgn="auto">
              <a:lnSpc>
                <a:spcPct val="150000"/>
              </a:lnSpc>
              <a:spcBef>
                <a:spcPts val="0"/>
              </a:spcBef>
              <a:spcAft>
                <a:spcPts val="0"/>
              </a:spcAft>
              <a:defRPr/>
            </a:pPr>
            <a:r>
              <a:rPr lang="en-US" sz="2000" dirty="0">
                <a:latin typeface="Arial" panose="020B0604020202020204" pitchFamily="34" charset="0"/>
                <a:cs typeface="Arial" panose="020B0604020202020204" pitchFamily="34" charset="0"/>
              </a:rPr>
              <a:t>m</a:t>
            </a:r>
            <a:r>
              <a:rPr lang="lv-LV" sz="2000" dirty="0">
                <a:latin typeface="Arial" panose="020B0604020202020204" pitchFamily="34" charset="0"/>
                <a:cs typeface="Arial" panose="020B0604020202020204" pitchFamily="34" charset="0"/>
              </a:rPr>
              <a:t>ansVards</a:t>
            </a:r>
            <a:r>
              <a:rPr lang="en-US" sz="2000" dirty="0" smtClean="0">
                <a:latin typeface="Arial" panose="020B0604020202020204" pitchFamily="34" charset="0"/>
                <a:cs typeface="Arial" panose="020B0604020202020204" pitchFamily="34" charset="0"/>
              </a:rPr>
              <a:t>("</a:t>
            </a:r>
            <a:r>
              <a:rPr lang="lv-LV" sz="2000" dirty="0" smtClean="0">
                <a:latin typeface="Arial" panose="020B0604020202020204" pitchFamily="34" charset="0"/>
                <a:cs typeface="Arial" panose="020B0604020202020204" pitchFamily="34" charset="0"/>
              </a:rPr>
              <a:t>Jānis</a:t>
            </a:r>
            <a:r>
              <a:rPr lang="en-US" sz="2000" dirty="0" smtClean="0">
                <a:latin typeface="Arial" panose="020B0604020202020204" pitchFamily="34" charset="0"/>
                <a:cs typeface="Arial" panose="020B0604020202020204" pitchFamily="34" charset="0"/>
              </a:rPr>
              <a:t>"); </a:t>
            </a:r>
            <a:endParaRPr lang="en-US" sz="2000" dirty="0">
              <a:latin typeface="Arial" panose="020B0604020202020204" pitchFamily="34" charset="0"/>
              <a:cs typeface="Arial" panose="020B0604020202020204" pitchFamily="34" charset="0"/>
            </a:endParaRPr>
          </a:p>
          <a:p>
            <a:pPr lvl="1" fontAlgn="auto">
              <a:lnSpc>
                <a:spcPct val="150000"/>
              </a:lnSpc>
              <a:spcBef>
                <a:spcPts val="0"/>
              </a:spcBef>
              <a:spcAft>
                <a:spcPts val="0"/>
              </a:spcAft>
              <a:defRPr/>
            </a:pPr>
            <a:r>
              <a:rPr lang="en-US" sz="2000" dirty="0">
                <a:latin typeface="Arial" panose="020B0604020202020204" pitchFamily="34" charset="0"/>
                <a:cs typeface="Arial" panose="020B0604020202020204" pitchFamily="34" charset="0"/>
              </a:rPr>
              <a:t>m</a:t>
            </a:r>
            <a:r>
              <a:rPr lang="lv-LV" sz="2000" dirty="0">
                <a:latin typeface="Arial" panose="020B0604020202020204" pitchFamily="34" charset="0"/>
                <a:cs typeface="Arial" panose="020B0604020202020204" pitchFamily="34" charset="0"/>
              </a:rPr>
              <a:t>ansVards</a:t>
            </a:r>
            <a:r>
              <a:rPr lang="en-US" sz="2000" dirty="0" smtClean="0">
                <a:latin typeface="Arial" panose="020B0604020202020204" pitchFamily="34" charset="0"/>
                <a:cs typeface="Arial" panose="020B0604020202020204" pitchFamily="34" charset="0"/>
              </a:rPr>
              <a:t>("</a:t>
            </a:r>
            <a:r>
              <a:rPr lang="lv-LV" sz="2000" dirty="0" smtClean="0">
                <a:latin typeface="Arial" panose="020B0604020202020204" pitchFamily="34" charset="0"/>
                <a:cs typeface="Arial" panose="020B0604020202020204" pitchFamily="34" charset="0"/>
              </a:rPr>
              <a:t>Linda</a:t>
            </a:r>
            <a:r>
              <a:rPr lang="en-US" sz="2000" dirty="0" smtClean="0">
                <a:latin typeface="Arial" panose="020B0604020202020204" pitchFamily="34" charset="0"/>
                <a:cs typeface="Arial" panose="020B0604020202020204" pitchFamily="34" charset="0"/>
              </a:rPr>
              <a:t>"); </a:t>
            </a:r>
            <a:endParaRPr lang="en-US" sz="2000" dirty="0">
              <a:latin typeface="Arial" panose="020B0604020202020204" pitchFamily="34" charset="0"/>
              <a:cs typeface="Arial" panose="020B0604020202020204" pitchFamily="34" charset="0"/>
            </a:endParaRPr>
          </a:p>
          <a:p>
            <a:pPr lvl="1" fontAlgn="auto">
              <a:lnSpc>
                <a:spcPct val="150000"/>
              </a:lnSpc>
              <a:spcBef>
                <a:spcPts val="0"/>
              </a:spcBef>
              <a:spcAft>
                <a:spcPts val="0"/>
              </a:spcAft>
              <a:defRPr/>
            </a:pPr>
            <a:r>
              <a:rPr lang="en-US" sz="2000" dirty="0">
                <a:latin typeface="Arial" panose="020B0604020202020204" pitchFamily="34" charset="0"/>
                <a:cs typeface="Arial" panose="020B0604020202020204" pitchFamily="34" charset="0"/>
              </a:rPr>
              <a:t>m</a:t>
            </a:r>
            <a:r>
              <a:rPr lang="lv-LV" sz="2000" dirty="0">
                <a:latin typeface="Arial" panose="020B0604020202020204" pitchFamily="34" charset="0"/>
                <a:cs typeface="Arial" panose="020B0604020202020204" pitchFamily="34" charset="0"/>
              </a:rPr>
              <a:t>ansVards</a:t>
            </a:r>
            <a:r>
              <a:rPr lang="en-US" sz="2000" dirty="0">
                <a:latin typeface="Arial" panose="020B0604020202020204" pitchFamily="34" charset="0"/>
                <a:cs typeface="Arial" panose="020B0604020202020204" pitchFamily="34" charset="0"/>
              </a:rPr>
              <a:t>("</a:t>
            </a:r>
            <a:r>
              <a:rPr lang="lv-LV" sz="2000" dirty="0" smtClean="0">
                <a:latin typeface="Arial" panose="020B0604020202020204" pitchFamily="34" charset="0"/>
                <a:cs typeface="Arial" panose="020B0604020202020204" pitchFamily="34" charset="0"/>
              </a:rPr>
              <a:t>Jāzeps</a:t>
            </a:r>
            <a:r>
              <a:rPr lang="en-US" sz="2000" dirty="0" smtClean="0">
                <a:latin typeface="Arial" panose="020B0604020202020204" pitchFamily="34" charset="0"/>
                <a:cs typeface="Arial" panose="020B0604020202020204" pitchFamily="34" charset="0"/>
              </a:rPr>
              <a:t>"); </a:t>
            </a:r>
            <a:endParaRPr lang="en-US" sz="2000" dirty="0">
              <a:latin typeface="Arial" panose="020B0604020202020204" pitchFamily="34" charset="0"/>
              <a:cs typeface="Arial" panose="020B0604020202020204" pitchFamily="34" charset="0"/>
            </a:endParaRPr>
          </a:p>
          <a:p>
            <a:pPr lvl="1" fontAlgn="auto">
              <a:lnSpc>
                <a:spcPct val="150000"/>
              </a:lnSpc>
              <a:spcBef>
                <a:spcPts val="0"/>
              </a:spcBef>
              <a:spcAft>
                <a:spcPts val="0"/>
              </a:spcAft>
              <a:defRPr/>
            </a:pPr>
            <a:r>
              <a:rPr lang="en-US" sz="2000" dirty="0">
                <a:latin typeface="Arial" panose="020B0604020202020204" pitchFamily="34" charset="0"/>
                <a:cs typeface="Arial" panose="020B0604020202020204" pitchFamily="34" charset="0"/>
              </a:rPr>
              <a:t>m</a:t>
            </a:r>
            <a:r>
              <a:rPr lang="lv-LV" sz="2000" dirty="0">
                <a:latin typeface="Arial" panose="020B0604020202020204" pitchFamily="34" charset="0"/>
                <a:cs typeface="Arial" panose="020B0604020202020204" pitchFamily="34" charset="0"/>
              </a:rPr>
              <a:t>ansVards</a:t>
            </a:r>
            <a:r>
              <a:rPr lang="en-US" sz="2000" dirty="0" smtClean="0">
                <a:latin typeface="Arial" panose="020B0604020202020204" pitchFamily="34" charset="0"/>
                <a:cs typeface="Arial" panose="020B0604020202020204" pitchFamily="34" charset="0"/>
              </a:rPr>
              <a:t>("</a:t>
            </a:r>
            <a:r>
              <a:rPr lang="lv-LV" sz="2000" dirty="0" smtClean="0">
                <a:latin typeface="Arial" panose="020B0604020202020204" pitchFamily="34" charset="0"/>
                <a:cs typeface="Arial" panose="020B0604020202020204" pitchFamily="34" charset="0"/>
              </a:rPr>
              <a:t>Līga</a:t>
            </a:r>
            <a:r>
              <a:rPr lang="en-US" sz="2000" dirty="0" smtClean="0">
                <a:latin typeface="Arial" panose="020B0604020202020204" pitchFamily="34" charset="0"/>
                <a:cs typeface="Arial" panose="020B0604020202020204" pitchFamily="34" charset="0"/>
              </a:rPr>
              <a:t>"); </a:t>
            </a:r>
            <a:endParaRPr lang="en-US" sz="2000" dirty="0">
              <a:latin typeface="Arial" panose="020B0604020202020204" pitchFamily="34" charset="0"/>
              <a:cs typeface="Arial" panose="020B0604020202020204" pitchFamily="34" charset="0"/>
            </a:endParaRPr>
          </a:p>
          <a:p>
            <a:pPr fontAlgn="auto">
              <a:lnSpc>
                <a:spcPct val="150000"/>
              </a:lnSpc>
              <a:spcBef>
                <a:spcPts val="0"/>
              </a:spcBef>
              <a:spcAft>
                <a:spcPts val="0"/>
              </a:spcAft>
              <a:defRPr/>
            </a:pPr>
            <a:r>
              <a:rPr lang="en-US" sz="2000" dirty="0" smtClean="0">
                <a:latin typeface="Arial" panose="020B0604020202020204" pitchFamily="34" charset="0"/>
                <a:cs typeface="Arial" panose="020B0604020202020204" pitchFamily="34" charset="0"/>
              </a:rPr>
              <a:t>?&gt;</a:t>
            </a:r>
            <a:endParaRPr lang="en-US" sz="2000"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520080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290" name="Titre 1"/>
          <p:cNvSpPr>
            <a:spLocks noGrp="1"/>
          </p:cNvSpPr>
          <p:nvPr>
            <p:ph type="title"/>
          </p:nvPr>
        </p:nvSpPr>
        <p:spPr>
          <a:xfrm>
            <a:off x="609600" y="381000"/>
            <a:ext cx="8229600" cy="1143000"/>
          </a:xfrm>
        </p:spPr>
        <p:txBody>
          <a:bodyPr vert="horz" anchor="ctr">
            <a:normAutofit/>
          </a:bodyPr>
          <a:lstStyle/>
          <a:p>
            <a:r>
              <a:rPr lang="lv-LV" sz="3200" dirty="0" smtClean="0">
                <a:latin typeface="Arial" panose="020B0604020202020204" pitchFamily="34" charset="0"/>
                <a:cs typeface="Arial" panose="020B0604020202020204" pitchFamily="34" charset="0"/>
              </a:rPr>
              <a:t>Funkcijas piemērs</a:t>
            </a:r>
            <a:endParaRPr lang="fr-CA" sz="3200" dirty="0">
              <a:latin typeface="Arial" panose="020B0604020202020204" pitchFamily="34" charset="0"/>
              <a:cs typeface="Arial" panose="020B0604020202020204" pitchFamily="34" charset="0"/>
            </a:endParaRPr>
          </a:p>
        </p:txBody>
      </p:sp>
      <p:sp>
        <p:nvSpPr>
          <p:cNvPr id="9" name="TextBox 8"/>
          <p:cNvSpPr txBox="1"/>
          <p:nvPr/>
        </p:nvSpPr>
        <p:spPr>
          <a:xfrm>
            <a:off x="914908" y="1828800"/>
            <a:ext cx="6933692" cy="3728649"/>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a:spAutoFit/>
          </a:bodyPr>
          <a:lstStyle/>
          <a:p>
            <a:pPr fontAlgn="auto">
              <a:lnSpc>
                <a:spcPct val="150000"/>
              </a:lnSpc>
              <a:spcBef>
                <a:spcPts val="0"/>
              </a:spcBef>
              <a:spcAft>
                <a:spcPts val="0"/>
              </a:spcAft>
              <a:defRPr/>
            </a:pPr>
            <a:r>
              <a:rPr lang="en-US" sz="2000" dirty="0">
                <a:latin typeface="Arial" panose="020B0604020202020204" pitchFamily="34" charset="0"/>
                <a:cs typeface="Arial" panose="020B0604020202020204" pitchFamily="34" charset="0"/>
              </a:rPr>
              <a:t>&lt;?</a:t>
            </a:r>
            <a:r>
              <a:rPr lang="en-US" sz="2000" dirty="0" err="1">
                <a:latin typeface="Arial" panose="020B0604020202020204" pitchFamily="34" charset="0"/>
                <a:cs typeface="Arial" panose="020B0604020202020204" pitchFamily="34" charset="0"/>
              </a:rPr>
              <a:t>php</a:t>
            </a:r>
            <a:endParaRPr lang="en-US" sz="2000" dirty="0">
              <a:latin typeface="Arial" panose="020B0604020202020204" pitchFamily="34" charset="0"/>
              <a:cs typeface="Arial" panose="020B0604020202020204" pitchFamily="34" charset="0"/>
            </a:endParaRPr>
          </a:p>
          <a:p>
            <a:pPr fontAlgn="auto">
              <a:lnSpc>
                <a:spcPct val="150000"/>
              </a:lnSpc>
              <a:spcBef>
                <a:spcPts val="0"/>
              </a:spcBef>
              <a:spcAft>
                <a:spcPts val="0"/>
              </a:spcAft>
              <a:defRPr/>
            </a:pPr>
            <a:r>
              <a:rPr lang="en-US" sz="2000" dirty="0" smtClean="0">
                <a:latin typeface="Arial" panose="020B0604020202020204" pitchFamily="34" charset="0"/>
                <a:cs typeface="Arial" panose="020B0604020202020204" pitchFamily="34" charset="0"/>
              </a:rPr>
              <a:t>function </a:t>
            </a:r>
            <a:r>
              <a:rPr lang="en-US" sz="2000" dirty="0">
                <a:latin typeface="Arial" panose="020B0604020202020204" pitchFamily="34" charset="0"/>
                <a:cs typeface="Arial" panose="020B0604020202020204" pitchFamily="34" charset="0"/>
              </a:rPr>
              <a:t>summa($a, $b)</a:t>
            </a:r>
          </a:p>
          <a:p>
            <a:pPr fontAlgn="auto">
              <a:lnSpc>
                <a:spcPct val="150000"/>
              </a:lnSpc>
              <a:spcBef>
                <a:spcPts val="0"/>
              </a:spcBef>
              <a:spcAft>
                <a:spcPts val="0"/>
              </a:spcAft>
              <a:defRPr/>
            </a:pPr>
            <a:r>
              <a:rPr lang="en-US" sz="2000" dirty="0">
                <a:latin typeface="Arial" panose="020B0604020202020204" pitchFamily="34" charset="0"/>
                <a:cs typeface="Arial" panose="020B0604020202020204" pitchFamily="34" charset="0"/>
              </a:rPr>
              <a:t>{</a:t>
            </a:r>
          </a:p>
          <a:p>
            <a:pPr fontAlgn="auto">
              <a:lnSpc>
                <a:spcPct val="150000"/>
              </a:lnSpc>
              <a:spcBef>
                <a:spcPts val="0"/>
              </a:spcBef>
              <a:spcAft>
                <a:spcPts val="0"/>
              </a:spcAft>
              <a:defRPr/>
            </a:pPr>
            <a:r>
              <a:rPr lang="en-US" sz="2000" dirty="0">
                <a:latin typeface="Arial" panose="020B0604020202020204" pitchFamily="34" charset="0"/>
                <a:cs typeface="Arial" panose="020B0604020202020204" pitchFamily="34" charset="0"/>
              </a:rPr>
              <a:t>	$s = $a + $b;</a:t>
            </a:r>
          </a:p>
          <a:p>
            <a:pPr fontAlgn="auto">
              <a:lnSpc>
                <a:spcPct val="150000"/>
              </a:lnSpc>
              <a:spcBef>
                <a:spcPts val="0"/>
              </a:spcBef>
              <a:spcAft>
                <a:spcPts val="0"/>
              </a:spcAft>
              <a:defRPr/>
            </a:pPr>
            <a:r>
              <a:rPr lang="en-US" sz="2000" dirty="0">
                <a:latin typeface="Arial" panose="020B0604020202020204" pitchFamily="34" charset="0"/>
                <a:cs typeface="Arial" panose="020B0604020202020204" pitchFamily="34" charset="0"/>
              </a:rPr>
              <a:t>	echo "$a + $b = $s"; </a:t>
            </a:r>
          </a:p>
          <a:p>
            <a:pPr fontAlgn="auto">
              <a:lnSpc>
                <a:spcPct val="150000"/>
              </a:lnSpc>
              <a:spcBef>
                <a:spcPts val="0"/>
              </a:spcBef>
              <a:spcAft>
                <a:spcPts val="0"/>
              </a:spcAft>
              <a:defRPr/>
            </a:pPr>
            <a:r>
              <a:rPr lang="en-US" sz="2000" dirty="0">
                <a:latin typeface="Arial" panose="020B0604020202020204" pitchFamily="34" charset="0"/>
                <a:cs typeface="Arial" panose="020B0604020202020204" pitchFamily="34" charset="0"/>
              </a:rPr>
              <a:t>} </a:t>
            </a:r>
          </a:p>
          <a:p>
            <a:pPr fontAlgn="auto">
              <a:lnSpc>
                <a:spcPct val="150000"/>
              </a:lnSpc>
              <a:spcBef>
                <a:spcPts val="0"/>
              </a:spcBef>
              <a:spcAft>
                <a:spcPts val="0"/>
              </a:spcAft>
              <a:defRPr/>
            </a:pPr>
            <a:r>
              <a:rPr lang="en-US" sz="2000" dirty="0">
                <a:latin typeface="Arial" panose="020B0604020202020204" pitchFamily="34" charset="0"/>
                <a:cs typeface="Arial" panose="020B0604020202020204" pitchFamily="34" charset="0"/>
              </a:rPr>
              <a:t>summa(3,4);</a:t>
            </a:r>
          </a:p>
          <a:p>
            <a:pPr fontAlgn="auto">
              <a:lnSpc>
                <a:spcPct val="150000"/>
              </a:lnSpc>
              <a:spcBef>
                <a:spcPts val="0"/>
              </a:spcBef>
              <a:spcAft>
                <a:spcPts val="0"/>
              </a:spcAft>
              <a:defRPr/>
            </a:pPr>
            <a:r>
              <a:rPr lang="en-US" sz="2000" dirty="0">
                <a:latin typeface="Arial" panose="020B0604020202020204" pitchFamily="34" charset="0"/>
                <a:cs typeface="Arial" panose="020B0604020202020204" pitchFamily="34" charset="0"/>
              </a:rPr>
              <a:t>?&gt;</a:t>
            </a:r>
            <a:endParaRPr lang="en-US" sz="2000"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53833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314" name="Titre 1"/>
          <p:cNvSpPr>
            <a:spLocks noGrp="1"/>
          </p:cNvSpPr>
          <p:nvPr>
            <p:ph type="title"/>
          </p:nvPr>
        </p:nvSpPr>
        <p:spPr>
          <a:xfrm>
            <a:off x="609600" y="381000"/>
            <a:ext cx="8229600" cy="1143000"/>
          </a:xfrm>
        </p:spPr>
        <p:txBody>
          <a:bodyPr vert="horz" anchor="ctr">
            <a:normAutofit/>
          </a:bodyPr>
          <a:lstStyle/>
          <a:p>
            <a:r>
              <a:rPr lang="fr-CA" sz="3200" dirty="0" smtClean="0">
                <a:latin typeface="Arial" panose="020B0604020202020204" pitchFamily="34" charset="0"/>
                <a:cs typeface="Arial" panose="020B0604020202020204" pitchFamily="34" charset="0"/>
              </a:rPr>
              <a:t>Pa</a:t>
            </a:r>
            <a:r>
              <a:rPr lang="lv-LV" sz="3200" dirty="0" smtClean="0">
                <a:latin typeface="Arial" panose="020B0604020202020204" pitchFamily="34" charset="0"/>
                <a:cs typeface="Arial" panose="020B0604020202020204" pitchFamily="34" charset="0"/>
              </a:rPr>
              <a:t>rasti funkcijas atgriež vērtību</a:t>
            </a:r>
            <a:endParaRPr lang="fr-CA" sz="3200" dirty="0">
              <a:latin typeface="Arial" panose="020B0604020202020204" pitchFamily="34" charset="0"/>
              <a:cs typeface="Arial" panose="020B0604020202020204" pitchFamily="34" charset="0"/>
            </a:endParaRPr>
          </a:p>
        </p:txBody>
      </p:sp>
      <p:cxnSp>
        <p:nvCxnSpPr>
          <p:cNvPr id="5" name="Straight Connector 4"/>
          <p:cNvCxnSpPr/>
          <p:nvPr/>
        </p:nvCxnSpPr>
        <p:spPr>
          <a:xfrm>
            <a:off x="609600" y="1524000"/>
            <a:ext cx="7696200" cy="0"/>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990600" y="2133600"/>
            <a:ext cx="1402948" cy="369332"/>
          </a:xfrm>
          <a:prstGeom prst="rect">
            <a:avLst/>
          </a:prstGeom>
          <a:noFill/>
        </p:spPr>
        <p:txBody>
          <a:bodyPr wrap="none" rtlCol="0">
            <a:spAutoFit/>
          </a:bodyPr>
          <a:lstStyle/>
          <a:p>
            <a:r>
              <a:rPr lang="lv-LV" dirty="0">
                <a:solidFill>
                  <a:srgbClr val="7030A0"/>
                </a:solidFill>
                <a:latin typeface="Arial" panose="020B0604020202020204" pitchFamily="34" charset="0"/>
                <a:cs typeface="Arial" panose="020B0604020202020204" pitchFamily="34" charset="0"/>
              </a:rPr>
              <a:t>r</a:t>
            </a:r>
            <a:r>
              <a:rPr lang="lv-LV" dirty="0" smtClean="0">
                <a:solidFill>
                  <a:srgbClr val="7030A0"/>
                </a:solidFill>
                <a:latin typeface="Arial" panose="020B0604020202020204" pitchFamily="34" charset="0"/>
                <a:cs typeface="Arial" panose="020B0604020202020204" pitchFamily="34" charset="0"/>
              </a:rPr>
              <a:t>eturn value</a:t>
            </a:r>
            <a:endParaRPr lang="en-US" dirty="0">
              <a:solidFill>
                <a:srgbClr val="7030A0"/>
              </a:solidFill>
              <a:latin typeface="Arial" panose="020B0604020202020204" pitchFamily="34" charset="0"/>
              <a:cs typeface="Arial" panose="020B0604020202020204" pitchFamily="34" charset="0"/>
            </a:endParaRPr>
          </a:p>
        </p:txBody>
      </p:sp>
      <p:sp>
        <p:nvSpPr>
          <p:cNvPr id="4" name="TextBox 3"/>
          <p:cNvSpPr txBox="1"/>
          <p:nvPr/>
        </p:nvSpPr>
        <p:spPr>
          <a:xfrm>
            <a:off x="990600" y="2971800"/>
            <a:ext cx="5690066" cy="3693319"/>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&lt;?</a:t>
            </a:r>
            <a:r>
              <a:rPr lang="en-US" dirty="0" err="1">
                <a:latin typeface="Arial" panose="020B0604020202020204" pitchFamily="34" charset="0"/>
                <a:cs typeface="Arial" panose="020B0604020202020204" pitchFamily="34" charset="0"/>
              </a:rPr>
              <a:t>php</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function summa($a, $b)</a:t>
            </a:r>
          </a:p>
          <a:p>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	$s = $a + $b;</a:t>
            </a:r>
          </a:p>
          <a:p>
            <a:r>
              <a:rPr lang="en-US" dirty="0">
                <a:latin typeface="Arial" panose="020B0604020202020204" pitchFamily="34" charset="0"/>
                <a:cs typeface="Arial" panose="020B0604020202020204" pitchFamily="34" charset="0"/>
              </a:rPr>
              <a:t>	</a:t>
            </a:r>
            <a:r>
              <a:rPr lang="en-US" dirty="0">
                <a:solidFill>
                  <a:srgbClr val="7030A0"/>
                </a:solidFill>
                <a:latin typeface="Arial" panose="020B0604020202020204" pitchFamily="34" charset="0"/>
                <a:cs typeface="Arial" panose="020B0604020202020204" pitchFamily="34" charset="0"/>
              </a:rPr>
              <a:t>return</a:t>
            </a:r>
            <a:r>
              <a:rPr lang="en-US" dirty="0">
                <a:latin typeface="Arial" panose="020B0604020202020204" pitchFamily="34" charset="0"/>
                <a:cs typeface="Arial" panose="020B0604020202020204" pitchFamily="34" charset="0"/>
              </a:rPr>
              <a:t> $s; </a:t>
            </a:r>
          </a:p>
          <a:p>
            <a:r>
              <a:rPr lang="en-US" dirty="0">
                <a:latin typeface="Arial" panose="020B0604020202020204" pitchFamily="34" charset="0"/>
                <a:cs typeface="Arial" panose="020B0604020202020204" pitchFamily="34" charset="0"/>
              </a:rPr>
              <a:t>} </a:t>
            </a:r>
          </a:p>
          <a:p>
            <a:r>
              <a:rPr lang="en-US" dirty="0">
                <a:latin typeface="Arial" panose="020B0604020202020204" pitchFamily="34" charset="0"/>
                <a:cs typeface="Arial" panose="020B0604020202020204" pitchFamily="34" charset="0"/>
              </a:rPr>
              <a:t>$sum = summa(3,4);</a:t>
            </a:r>
          </a:p>
          <a:p>
            <a:r>
              <a:rPr lang="en-US" dirty="0">
                <a:latin typeface="Arial" panose="020B0604020202020204" pitchFamily="34" charset="0"/>
                <a:cs typeface="Arial" panose="020B0604020202020204" pitchFamily="34" charset="0"/>
              </a:rPr>
              <a:t>//</a:t>
            </a:r>
            <a:r>
              <a:rPr lang="en-US" dirty="0" err="1">
                <a:latin typeface="Arial" panose="020B0604020202020204" pitchFamily="34" charset="0"/>
                <a:cs typeface="Arial" panose="020B0604020202020204" pitchFamily="34" charset="0"/>
              </a:rPr>
              <a:t>negribu</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uzreiz</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izvadīt</a:t>
            </a:r>
            <a:r>
              <a:rPr lang="en-US" dirty="0">
                <a:latin typeface="Arial" panose="020B0604020202020204" pitchFamily="34" charset="0"/>
                <a:cs typeface="Arial" panose="020B0604020202020204" pitchFamily="34" charset="0"/>
              </a:rPr>
              <a:t>, jo </a:t>
            </a:r>
            <a:r>
              <a:rPr lang="en-US" dirty="0" err="1">
                <a:latin typeface="Arial" panose="020B0604020202020204" pitchFamily="34" charset="0"/>
                <a:cs typeface="Arial" panose="020B0604020202020204" pitchFamily="34" charset="0"/>
              </a:rPr>
              <a:t>gribu</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turpināt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kodu</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t>
            </a:r>
            <a:r>
              <a:rPr lang="en-US" dirty="0" err="1">
                <a:latin typeface="Arial" panose="020B0604020202020204" pitchFamily="34" charset="0"/>
                <a:cs typeface="Arial" panose="020B0604020202020204" pitchFamily="34" charset="0"/>
              </a:rPr>
              <a:t>piemēram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pieskaitīt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klāt</a:t>
            </a:r>
            <a:r>
              <a:rPr lang="en-US" dirty="0">
                <a:latin typeface="Arial" panose="020B0604020202020204" pitchFamily="34" charset="0"/>
                <a:cs typeface="Arial" panose="020B0604020202020204" pitchFamily="34" charset="0"/>
              </a:rPr>
              <a:t> 1</a:t>
            </a:r>
          </a:p>
          <a:p>
            <a:r>
              <a:rPr lang="en-US" dirty="0">
                <a:latin typeface="Arial" panose="020B0604020202020204" pitchFamily="34" charset="0"/>
                <a:cs typeface="Arial" panose="020B0604020202020204" pitchFamily="34" charset="0"/>
              </a:rPr>
              <a:t>$sum++;</a:t>
            </a:r>
          </a:p>
          <a:p>
            <a:r>
              <a:rPr lang="en-US" dirty="0">
                <a:latin typeface="Arial" panose="020B0604020202020204" pitchFamily="34" charset="0"/>
                <a:cs typeface="Arial" panose="020B0604020202020204" pitchFamily="34" charset="0"/>
              </a:rPr>
              <a:t>echo $sum;</a:t>
            </a:r>
          </a:p>
          <a:p>
            <a:r>
              <a:rPr lang="en-US" dirty="0">
                <a:latin typeface="Arial" panose="020B0604020202020204" pitchFamily="34" charset="0"/>
                <a:cs typeface="Arial" panose="020B0604020202020204" pitchFamily="34" charset="0"/>
              </a:rPr>
              <a:t>?&gt;</a:t>
            </a:r>
          </a:p>
        </p:txBody>
      </p:sp>
    </p:spTree>
    <p:extLst>
      <p:ext uri="{BB962C8B-B14F-4D97-AF65-F5344CB8AC3E}">
        <p14:creationId xmlns:p14="http://schemas.microsoft.com/office/powerpoint/2010/main" val="383426613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2.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3.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4.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5.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6.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7.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8.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9.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10.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11.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docProps/app.xml><?xml version="1.0" encoding="utf-8"?>
<Properties xmlns="http://schemas.openxmlformats.org/officeDocument/2006/extended-properties" xmlns:vt="http://schemas.openxmlformats.org/officeDocument/2006/docPropsVTypes">
  <Template/>
  <TotalTime>266</TotalTime>
  <Words>356</Words>
  <Application>Microsoft Office PowerPoint</Application>
  <PresentationFormat>On-screen Show (4:3)</PresentationFormat>
  <Paragraphs>89</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Median</vt:lpstr>
      <vt:lpstr>PowerPoint Presentation</vt:lpstr>
      <vt:lpstr>Kas ir funkcija?</vt:lpstr>
      <vt:lpstr>Lietotāja definētās funkcijas</vt:lpstr>
      <vt:lpstr>Funkcijas izveidošana</vt:lpstr>
      <vt:lpstr>Funkcijas izveidošana</vt:lpstr>
      <vt:lpstr>Funkcijas izsaukšanas piemērs</vt:lpstr>
      <vt:lpstr>Funkcijas ar parametriem</vt:lpstr>
      <vt:lpstr>Funkcijas ar parametriem</vt:lpstr>
      <vt:lpstr>Var izsaukt vairākas reizes</vt:lpstr>
      <vt:lpstr>Funkcijas piemērs</vt:lpstr>
      <vt:lpstr>Parasti funkcijas atgriež vērtību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MOHAMMAD</dc:creator>
  <cp:lastModifiedBy>Mārtiņš Zīlīte</cp:lastModifiedBy>
  <cp:revision>36</cp:revision>
  <dcterms:created xsi:type="dcterms:W3CDTF">2013-02-04T21:35:34Z</dcterms:created>
  <dcterms:modified xsi:type="dcterms:W3CDTF">2019-04-23T09:25:34Z</dcterms:modified>
</cp:coreProperties>
</file>