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57" r:id="rId2"/>
    <p:sldId id="260" r:id="rId3"/>
    <p:sldId id="261" r:id="rId4"/>
    <p:sldId id="259" r:id="rId5"/>
    <p:sldId id="262" r:id="rId6"/>
    <p:sldId id="264" r:id="rId7"/>
    <p:sldId id="333" r:id="rId8"/>
    <p:sldId id="263" r:id="rId9"/>
    <p:sldId id="375" r:id="rId10"/>
    <p:sldId id="266" r:id="rId11"/>
    <p:sldId id="267" r:id="rId12"/>
    <p:sldId id="334" r:id="rId13"/>
    <p:sldId id="335" r:id="rId14"/>
    <p:sldId id="268" r:id="rId15"/>
    <p:sldId id="269" r:id="rId16"/>
    <p:sldId id="270" r:id="rId17"/>
    <p:sldId id="337" r:id="rId18"/>
    <p:sldId id="271" r:id="rId19"/>
    <p:sldId id="272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4" d="100"/>
          <a:sy n="134" d="100"/>
        </p:scale>
        <p:origin x="-108" y="2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C73CA5-0B5F-4744-AA6E-ABC29C80C8C3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B774CC-EB47-488D-8122-E89E965E32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862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3670CAC-EFA7-43C1-ACA1-5CBBBF9E8351}" type="slidenum">
              <a:rPr lang="en-US" smtClean="0"/>
              <a:pPr eaLnBrk="1" hangingPunct="1"/>
              <a:t>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51616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84D83F55-9870-453F-91B1-C46AC55934F0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13EF1DE-E415-4F6C-A1BF-37D910A4EFB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3F55-9870-453F-91B1-C46AC55934F0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13EF1DE-E415-4F6C-A1BF-37D910A4EF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3F55-9870-453F-91B1-C46AC55934F0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E13EF1DE-E415-4F6C-A1BF-37D910A4EF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4D83F55-9870-453F-91B1-C46AC55934F0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13EF1DE-E415-4F6C-A1BF-37D910A4EF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4D83F55-9870-453F-91B1-C46AC55934F0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13EF1DE-E415-4F6C-A1BF-37D910A4EF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3F55-9870-453F-91B1-C46AC55934F0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13EF1DE-E415-4F6C-A1BF-37D910A4EF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3F55-9870-453F-91B1-C46AC55934F0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13EF1DE-E415-4F6C-A1BF-37D910A4EF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3F55-9870-453F-91B1-C46AC55934F0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13EF1DE-E415-4F6C-A1BF-37D910A4EFB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84D83F55-9870-453F-91B1-C46AC55934F0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E13EF1DE-E415-4F6C-A1BF-37D910A4EF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3F55-9870-453F-91B1-C46AC55934F0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EF1DE-E415-4F6C-A1BF-37D910A4EF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84D83F55-9870-453F-91B1-C46AC55934F0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E13EF1DE-E415-4F6C-A1BF-37D910A4EFB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4D83F55-9870-453F-91B1-C46AC55934F0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13EF1DE-E415-4F6C-A1BF-37D910A4EF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hp.net/manual/" TargetMode="Externa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Sous-titre 2"/>
          <p:cNvSpPr>
            <a:spLocks noGrp="1"/>
          </p:cNvSpPr>
          <p:nvPr>
            <p:ph type="subTitle" idx="1"/>
          </p:nvPr>
        </p:nvSpPr>
        <p:spPr>
          <a:xfrm>
            <a:off x="1447800" y="2438400"/>
            <a:ext cx="5473337" cy="614362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relaxedInset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 smtClean="0">
                <a:ln w="1143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dobe Fan Heiti Std B" pitchFamily="34" charset="-128"/>
                <a:ea typeface="Adobe Fan Heiti Std B" pitchFamily="34" charset="-128"/>
              </a:rPr>
              <a:t>PHP</a:t>
            </a:r>
            <a:r>
              <a:rPr lang="lv-LV" sz="4800" b="1" spc="50" dirty="0" smtClean="0">
                <a:ln w="1143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dobe Fan Heiti Std B" pitchFamily="34" charset="-128"/>
                <a:ea typeface="Adobe Fan Heiti Std B" pitchFamily="34" charset="-128"/>
              </a:rPr>
              <a:t> pamati</a:t>
            </a:r>
            <a:endParaRPr lang="fr-CA" sz="4800" b="1" spc="50" dirty="0">
              <a:ln w="11430">
                <a:noFill/>
              </a:ln>
              <a:solidFill>
                <a:schemeClr val="accent2">
                  <a:lumMod val="75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14600" y="6248400"/>
            <a:ext cx="30767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pc="50" dirty="0">
                <a:ln w="13500">
                  <a:noFill/>
                  <a:prstDash val="solid"/>
                </a:ln>
                <a:solidFill>
                  <a:schemeClr val="bg1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PHP: Hypertext Preprocessor</a:t>
            </a:r>
          </a:p>
        </p:txBody>
      </p:sp>
    </p:spTree>
    <p:extLst>
      <p:ext uri="{BB962C8B-B14F-4D97-AF65-F5344CB8AC3E}">
        <p14:creationId xmlns:p14="http://schemas.microsoft.com/office/powerpoint/2010/main" val="9195127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lv-LV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 ir</a:t>
            </a:r>
            <a:r>
              <a:rPr lang="fr-CA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PHP?</a:t>
            </a:r>
            <a:endParaRPr lang="en-US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533400" y="1600200"/>
            <a:ext cx="8229600" cy="4525962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16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lv-LV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HP ir plaši izmantota, atvērtā koda skriptu valoda</a:t>
            </a:r>
            <a:endParaRPr lang="en-US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lnSpc>
                <a:spcPct val="16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lv-LV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PHP Skripti tiek izpildīti uz servera</a:t>
            </a:r>
            <a:endParaRPr lang="en-US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lnSpc>
                <a:spcPct val="16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lv-LV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PHP var lietot brīvi un bez maksas</a:t>
            </a:r>
            <a:endParaRPr lang="en-US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883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>
          <a:xfrm>
            <a:off x="609600" y="367937"/>
            <a:ext cx="8229600" cy="1143000"/>
          </a:xfrm>
        </p:spPr>
        <p:txBody>
          <a:bodyPr vert="horz" anchor="ctr">
            <a:normAutofit fontScale="90000"/>
          </a:bodyPr>
          <a:lstStyle/>
          <a:p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PHP ir lieliska un populāra valoda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700213"/>
            <a:ext cx="8229600" cy="4525962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lnSpc>
                <a:spcPct val="17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fontAlgn="auto" hangingPunct="1">
              <a:lnSpc>
                <a:spcPct val="17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lv-LV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Tā ir pietiekoši spēcīga, lai būtu kodola valoda lielākajai blogošanas sistēmai internetā (Wordpress)!</a:t>
            </a: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lnSpc>
                <a:spcPct val="17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lv-LV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Tā ir pietiekoši dziļa, lai darbinātu lielāko sociālo tīklu (Facebook)!</a:t>
            </a: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lnSpc>
                <a:spcPct val="17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lv-LV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Tā ir arī pietiekoši vienkārša, lai to varētu apgūt iesācēji.</a:t>
            </a: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fontAlgn="auto" hangingPunct="1">
              <a:lnSpc>
                <a:spcPct val="170000"/>
              </a:lnSpc>
              <a:spcAft>
                <a:spcPts val="0"/>
              </a:spcAft>
              <a:buNone/>
              <a:defRPr/>
            </a:pP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1338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8229600" cy="1143000"/>
          </a:xfrm>
        </p:spPr>
        <p:txBody>
          <a:bodyPr vert="horz" anchor="ctr">
            <a:normAutofit/>
          </a:bodyPr>
          <a:lstStyle/>
          <a:p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Kas ir </a:t>
            </a:r>
            <a:r>
              <a:rPr lang="fr-CA" dirty="0" smtClean="0">
                <a:latin typeface="Arial" panose="020B0604020202020204" pitchFamily="34" charset="0"/>
                <a:cs typeface="Arial" panose="020B0604020202020204" pitchFamily="34" charset="0"/>
              </a:rPr>
              <a:t>PHP</a:t>
            </a:r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 fails?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8229600" cy="4525962"/>
          </a:xfrm>
        </p:spPr>
        <p:txBody>
          <a:bodyPr>
            <a:noAutofit/>
          </a:bodyPr>
          <a:lstStyle/>
          <a:p>
            <a:pPr eaLnBrk="1" hangingPunct="1">
              <a:lnSpc>
                <a:spcPct val="170000"/>
              </a:lnSpc>
              <a:buFont typeface="Wingdings" pitchFamily="2" charset="2"/>
              <a:buChar char="ü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PHP</a:t>
            </a:r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fails var sevī ietvert tekstu, HTML, CSS, JavaScript un PHP kodu.</a:t>
            </a:r>
          </a:p>
          <a:p>
            <a:pPr eaLnBrk="1" hangingPunct="1">
              <a:lnSpc>
                <a:spcPct val="170000"/>
              </a:lnSpc>
              <a:buFont typeface="Wingdings" pitchFamily="2" charset="2"/>
              <a:buChar char="ü"/>
            </a:pPr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PHP kods tiek izpildīts uz servera un rezultāts interneta pārlūkā tiek atgriezts kā parasts HTML.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  <a:buFont typeface="Wingdings" pitchFamily="2" charset="2"/>
              <a:buChar char="ü"/>
            </a:pPr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PHP failu paplašinājums ir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.php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endParaRPr lang="lv-LV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  <a:buFont typeface="Wingdings" pitchFamily="2" charset="2"/>
              <a:buChar char="ü"/>
            </a:pPr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PHP</a:t>
            </a:r>
            <a:r>
              <a:rPr lang="lv-LV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sākuma un beigu tags ir &lt;?php ... ?&gt;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70000"/>
              </a:lnSpc>
              <a:buFont typeface="Wingdings" pitchFamily="2" charset="2"/>
              <a:buChar char="ü"/>
            </a:pPr>
            <a:endParaRPr 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9162956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8229600" cy="1143000"/>
          </a:xfrm>
        </p:spPr>
        <p:txBody>
          <a:bodyPr/>
          <a:lstStyle/>
          <a:p>
            <a:pPr eaLnBrk="1" hangingPunct="1"/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Kāpēc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PHP?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789113"/>
            <a:ext cx="8229600" cy="484028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PHP </a:t>
            </a:r>
            <a:r>
              <a:rPr lang="lv-LV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darbojas uz dažādām platformām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(Windows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Linux, Unix, Mac OS X, </a:t>
            </a:r>
            <a:r>
              <a:rPr lang="lv-LV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utt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PHP </a:t>
            </a:r>
            <a:r>
              <a:rPr lang="lv-LV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ir saderīgs ar gandrīz visiem mūsdienās izmantotajiem serveriem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(Apache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IIS, </a:t>
            </a:r>
            <a:r>
              <a:rPr lang="lv-LV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utt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lv-LV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PHP atbalsta dažāda veida datubāzes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lv-LV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PHP ir par velti, to var lejuplādēt officiālajā vietnē www.php.net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PHP </a:t>
            </a:r>
            <a:r>
              <a:rPr lang="lv-LV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ir salīdzinoši vienkāršs un efektīvi darbojas servera pusē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1315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8229600" cy="1143000"/>
          </a:xfrm>
        </p:spPr>
        <p:txBody>
          <a:bodyPr vert="horz" anchor="ctr">
            <a:normAutofit/>
          </a:bodyPr>
          <a:lstStyle/>
          <a:p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Kam līdzīgs ir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PHP</a:t>
            </a:r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kods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609600" y="1447800"/>
            <a:ext cx="8229600" cy="3529012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16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lv-LV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Strukturāli līdzīgs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C/C++</a:t>
            </a:r>
          </a:p>
          <a:p>
            <a:pPr eaLnBrk="1" fontAlgn="auto" hangingPunct="1">
              <a:lnSpc>
                <a:spcPct val="16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lv-LV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Atbalsta objektorientētu programmēšanu. Izmanto objektus un klases</a:t>
            </a: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34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8229600" cy="1143000"/>
          </a:xfrm>
        </p:spPr>
        <p:txBody>
          <a:bodyPr>
            <a:normAutofit/>
          </a:bodyPr>
          <a:lstStyle/>
          <a:p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Ko PHP var izdarīt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533400" y="1600200"/>
            <a:ext cx="8229600" cy="4525962"/>
          </a:xfrm>
        </p:spPr>
        <p:txBody>
          <a:bodyPr rtlCol="0">
            <a:noAutofit/>
          </a:bodyPr>
          <a:lstStyle/>
          <a:p>
            <a:pPr>
              <a:lnSpc>
                <a:spcPct val="160000"/>
              </a:lnSpc>
              <a:buFont typeface="Wingdings" pitchFamily="2" charset="2"/>
              <a:buChar char="§"/>
              <a:defRPr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PHP </a:t>
            </a:r>
            <a:r>
              <a:rPr lang="lv-LV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 ģenerēt dinamisku weblapas saturu</a:t>
            </a: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60000"/>
              </a:lnSpc>
              <a:buFont typeface="Wingdings" pitchFamily="2" charset="2"/>
              <a:buChar char="§"/>
              <a:defRPr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PHP </a:t>
            </a:r>
            <a:r>
              <a:rPr lang="lv-LV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 radīt</a:t>
            </a:r>
            <a:r>
              <a:rPr 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lv-LV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atvērt</a:t>
            </a:r>
            <a:r>
              <a:rPr 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lv-LV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lasīt</a:t>
            </a:r>
            <a:r>
              <a:rPr 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lv-LV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rakstīt</a:t>
            </a:r>
            <a:r>
              <a:rPr 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lv-LV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aizvērt failus uz servera</a:t>
            </a: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60000"/>
              </a:lnSpc>
              <a:buFont typeface="Wingdings" pitchFamily="2" charset="2"/>
              <a:buChar char="§"/>
              <a:defRPr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PHP </a:t>
            </a:r>
            <a:r>
              <a:rPr lang="lv-LV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 savākt un apstrādāt datus no HTML formas</a:t>
            </a: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60000"/>
              </a:lnSpc>
              <a:buFont typeface="Wingdings" pitchFamily="2" charset="2"/>
              <a:buChar char="§"/>
              <a:defRPr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PHP </a:t>
            </a:r>
            <a:r>
              <a:rPr lang="lv-LV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 sūtīt un saņemt</a:t>
            </a:r>
            <a:r>
              <a:rPr 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"cookies"</a:t>
            </a:r>
          </a:p>
          <a:p>
            <a:pPr>
              <a:lnSpc>
                <a:spcPct val="160000"/>
              </a:lnSpc>
              <a:buFont typeface="Wingdings" pitchFamily="2" charset="2"/>
              <a:buChar char="§"/>
              <a:defRPr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PHP </a:t>
            </a:r>
            <a:r>
              <a:rPr lang="lv-LV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 pievienot</a:t>
            </a:r>
            <a:r>
              <a:rPr 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</a:t>
            </a:r>
            <a:r>
              <a:rPr lang="lv-LV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zēst</a:t>
            </a:r>
            <a:r>
              <a:rPr 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lv-LV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mainīt</a:t>
            </a:r>
            <a:r>
              <a:rPr 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datus</a:t>
            </a:r>
            <a:r>
              <a:rPr 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datubāzē</a:t>
            </a: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60000"/>
              </a:lnSpc>
              <a:buFont typeface="Wingdings" pitchFamily="2" charset="2"/>
              <a:buChar char="§"/>
              <a:defRPr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PHP </a:t>
            </a:r>
            <a:r>
              <a:rPr lang="lv-LV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 ierobežot lietotāju piekļuvi kādām lapām tavā mājaslapā</a:t>
            </a: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60000"/>
              </a:lnSpc>
              <a:buFont typeface="Wingdings" pitchFamily="2" charset="2"/>
              <a:buChar char="§"/>
              <a:defRPr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PHP </a:t>
            </a:r>
            <a:r>
              <a:rPr lang="lv-LV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 šifrēt datus</a:t>
            </a: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4706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8229600" cy="1143000"/>
          </a:xfrm>
        </p:spPr>
        <p:txBody>
          <a:bodyPr vert="horz" anchor="ctr">
            <a:normAutofit/>
          </a:bodyPr>
          <a:lstStyle/>
          <a:p>
            <a:r>
              <a:rPr lang="lv-LV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Kas vajadzīgs, lai sāktu izmantot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PHP?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752600"/>
            <a:ext cx="6777317" cy="3508977"/>
          </a:xfrm>
        </p:spPr>
        <p:txBody>
          <a:bodyPr>
            <a:noAutofit/>
          </a:bodyPr>
          <a:lstStyle/>
          <a:p>
            <a:pPr marL="457200" indent="-457200" eaLnBrk="1" hangingPunct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Web server</a:t>
            </a:r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( Apache )</a:t>
            </a:r>
          </a:p>
          <a:p>
            <a:pPr marL="457200" indent="-457200" eaLnBrk="1" hangingPunct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PHP (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versi</a:t>
            </a:r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ja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457200" indent="-457200" eaLnBrk="1" hangingPunct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Dat</a:t>
            </a:r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ubāze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( MySQL 5 )</a:t>
            </a:r>
          </a:p>
          <a:p>
            <a:pPr marL="457200" indent="-457200" eaLnBrk="1" hangingPunct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eksta editors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Notepad</a:t>
            </a:r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457200" indent="-457200" eaLnBrk="1" hangingPunct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Web </a:t>
            </a:r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pārlūks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(</a:t>
            </a:r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Firefox )</a:t>
            </a:r>
          </a:p>
          <a:p>
            <a:pPr eaLnBrk="1" hangingPunct="1">
              <a:lnSpc>
                <a:spcPct val="150000"/>
              </a:lnSpc>
              <a:defRPr/>
            </a:pPr>
            <a:endParaRPr lang="en-US" sz="2400" dirty="0" smtClean="0">
              <a:hlinkClick r:id="rId3"/>
            </a:endParaRPr>
          </a:p>
        </p:txBody>
      </p:sp>
    </p:spTree>
    <p:extLst>
      <p:ext uri="{BB962C8B-B14F-4D97-AF65-F5344CB8AC3E}">
        <p14:creationId xmlns:p14="http://schemas.microsoft.com/office/powerpoint/2010/main" val="5547350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1"/>
          <p:cNvSpPr>
            <a:spLocks noGrp="1"/>
          </p:cNvSpPr>
          <p:nvPr>
            <p:ph type="title"/>
          </p:nvPr>
        </p:nvSpPr>
        <p:spPr>
          <a:xfrm>
            <a:off x="609600" y="341313"/>
            <a:ext cx="8229600" cy="1143000"/>
          </a:xfrm>
        </p:spPr>
        <p:txBody>
          <a:bodyPr vert="horz" anchor="ctr">
            <a:norm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PHP </a:t>
            </a:r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koda sintakse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sz="quarter" idx="1"/>
          </p:nvPr>
        </p:nvSpPr>
        <p:spPr>
          <a:xfrm>
            <a:off x="685800" y="1676400"/>
            <a:ext cx="8229600" cy="4525962"/>
          </a:xfrm>
        </p:spPr>
        <p:txBody>
          <a:bodyPr rtlCol="0">
            <a:normAutofit/>
          </a:bodyPr>
          <a:lstStyle/>
          <a:p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PHP skripts var atrasties jebkurā vietā dokumentā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PHP skripts sākas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84213" y="1484313"/>
            <a:ext cx="7343775" cy="0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209800" y="3554529"/>
            <a:ext cx="4602542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&lt;?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php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lv-LV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un beidzas ar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?&gt;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453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r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8229600" cy="1143000"/>
          </a:xfrm>
        </p:spPr>
        <p:txBody>
          <a:bodyPr vert="horz" anchor="ctr"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Echo</a:t>
            </a:r>
          </a:p>
        </p:txBody>
      </p:sp>
      <p:sp>
        <p:nvSpPr>
          <p:cNvPr id="5" name="Espace réservé du contenu 2"/>
          <p:cNvSpPr>
            <a:spLocks noGrp="1"/>
          </p:cNvSpPr>
          <p:nvPr>
            <p:ph sz="quarter" idx="1"/>
          </p:nvPr>
        </p:nvSpPr>
        <p:spPr>
          <a:xfrm>
            <a:off x="685800" y="1773238"/>
            <a:ext cx="8229600" cy="4525962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lnSpc>
                <a:spcPct val="170000"/>
              </a:lnSpc>
              <a:spcAft>
                <a:spcPts val="0"/>
              </a:spcAft>
              <a:defRPr/>
            </a:pPr>
            <a:r>
              <a:rPr lang="lv-LV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PHP komanda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‘echo’ </a:t>
            </a:r>
            <a:r>
              <a:rPr lang="lv-LV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tiek lietota lai izvadītu parametrus, kuri tam ir doti</a:t>
            </a: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lnSpc>
                <a:spcPct val="170000"/>
              </a:lnSpc>
              <a:spcAft>
                <a:spcPts val="0"/>
              </a:spcAft>
              <a:defRPr/>
            </a:pPr>
            <a:r>
              <a:rPr lang="lv-LV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Tipiskais pielietojums tam ir, lai sūtītu datus uz klienta interneta pārlūku</a:t>
            </a: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  <a:defRPr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lv-LV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intakse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echo</a:t>
            </a:r>
            <a:r>
              <a:rPr lang="lv-LV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"Sveiki </a:t>
            </a:r>
            <a:r>
              <a:rPr lang="lv-LV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pasaule";</a:t>
            </a: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lnSpc>
                <a:spcPct val="170000"/>
              </a:lnSpc>
              <a:spcAft>
                <a:spcPts val="0"/>
              </a:spcAft>
              <a:defRPr/>
            </a:pPr>
            <a:r>
              <a:rPr lang="lv-LV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Echo var izvadīt arī mainīgos, bet nevar masīvus</a:t>
            </a: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93" name="Picture 5" descr="C:\Users\MOHAMMAD\Desktop\ech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81000"/>
            <a:ext cx="1368425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82769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r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Echo - </a:t>
            </a:r>
            <a:r>
              <a:rPr lang="lv-LV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lv-LV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iemērs</a:t>
            </a:r>
            <a:endParaRPr lang="en-US" dirty="0" smtClean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sz="quarter" idx="1"/>
          </p:nvPr>
        </p:nvSpPr>
        <p:spPr>
          <a:xfrm>
            <a:off x="762000" y="1676400"/>
            <a:ext cx="8229600" cy="4525962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170000"/>
              </a:lnSpc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&lt;?</a:t>
            </a:r>
            <a:r>
              <a:rPr 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php</a:t>
            </a: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70000"/>
              </a:lnSpc>
              <a:buNone/>
              <a:defRPr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echo "</a:t>
            </a:r>
            <a:r>
              <a:rPr lang="lv-LV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Šis ir mans pirmais teikums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PHP</a:t>
            </a:r>
            <a:r>
              <a:rPr lang="lv-LV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valodā!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"; </a:t>
            </a:r>
          </a:p>
          <a:p>
            <a:pPr eaLnBrk="1" fontAlgn="auto" hangingPunct="1">
              <a:lnSpc>
                <a:spcPct val="170000"/>
              </a:lnSpc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?&gt;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84213" y="1484313"/>
            <a:ext cx="7343775" cy="0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17204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re 1"/>
          <p:cNvSpPr>
            <a:spLocks noGrp="1"/>
          </p:cNvSpPr>
          <p:nvPr>
            <p:ph type="title"/>
          </p:nvPr>
        </p:nvSpPr>
        <p:spPr>
          <a:xfrm>
            <a:off x="712516" y="365262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lv-LV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Mainīgie</a:t>
            </a:r>
            <a:endParaRPr lang="en-US" dirty="0" smtClean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sz="quarter" idx="1"/>
          </p:nvPr>
        </p:nvSpPr>
        <p:spPr>
          <a:xfrm>
            <a:off x="762000" y="1508262"/>
            <a:ext cx="8229600" cy="4465500"/>
          </a:xfrm>
        </p:spPr>
        <p:txBody>
          <a:bodyPr rtlCol="0">
            <a:noAutofit/>
          </a:bodyPr>
          <a:lstStyle/>
          <a:p>
            <a:pPr>
              <a:lnSpc>
                <a:spcPct val="170000"/>
              </a:lnSpc>
              <a:defRPr/>
            </a:pPr>
            <a:r>
              <a:rPr lang="lv-LV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Tāpat kā matemātikā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PHP </a:t>
            </a:r>
            <a:r>
              <a:rPr lang="lv-LV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mainīgie var tikt lietoti, lai glabātu vērtības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(x=5) </a:t>
            </a:r>
            <a:r>
              <a:rPr lang="lv-LV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vai izteiksmes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(z=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x+y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  <a:defRPr/>
            </a:pPr>
            <a:r>
              <a:rPr lang="lv-LV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Mainīgajiem var būt īsi nosaukumi 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lv-LV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kā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lang="lv-LV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y) </a:t>
            </a:r>
            <a:r>
              <a:rPr lang="lv-LV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vai garāki un izsmeļošāki 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lv-LV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vecums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lv-LV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vards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lv-LV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  <a:defRPr/>
            </a:pPr>
            <a:r>
              <a:rPr lang="lv-LV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Mainīgais sākas ar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$ </a:t>
            </a:r>
            <a:r>
              <a:rPr lang="lv-LV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zīmi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lv-LV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tad seko mainīgā nosaukums:</a:t>
            </a:r>
          </a:p>
          <a:p>
            <a:pPr>
              <a:lnSpc>
                <a:spcPct val="170000"/>
              </a:lnSpc>
              <a:defRPr/>
            </a:pPr>
            <a:r>
              <a:rPr lang="lv-LV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$vecums, $vards, $summa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84213" y="1484313"/>
            <a:ext cx="7343775" cy="0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41802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re 1"/>
          <p:cNvSpPr>
            <a:spLocks noGrp="1"/>
          </p:cNvSpPr>
          <p:nvPr>
            <p:ph type="title"/>
          </p:nvPr>
        </p:nvSpPr>
        <p:spPr>
          <a:xfrm>
            <a:off x="712516" y="365262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lv-LV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Mainīgie</a:t>
            </a:r>
            <a:endParaRPr lang="en-US" dirty="0" smtClean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sz="quarter" idx="1"/>
          </p:nvPr>
        </p:nvSpPr>
        <p:spPr>
          <a:xfrm>
            <a:off x="762000" y="1484312"/>
            <a:ext cx="8229600" cy="4489449"/>
          </a:xfrm>
        </p:spPr>
        <p:txBody>
          <a:bodyPr rtlCol="0">
            <a:noAutofit/>
          </a:bodyPr>
          <a:lstStyle/>
          <a:p>
            <a:pPr>
              <a:lnSpc>
                <a:spcPct val="170000"/>
              </a:lnSpc>
              <a:defRPr/>
            </a:pPr>
            <a:r>
              <a:rPr lang="lv-LV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Mainīgā nosaukumam ir jāsākas ar burtu vai ar apakšsvītru</a:t>
            </a:r>
            <a:endParaRPr lang="en-US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  <a:defRPr/>
            </a:pPr>
            <a:r>
              <a:rPr lang="lv-LV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Mainīgais savā nosaukumā var ietvert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(A-z, 0-9, </a:t>
            </a:r>
            <a:r>
              <a:rPr lang="lv-LV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 )</a:t>
            </a:r>
          </a:p>
          <a:p>
            <a:pPr>
              <a:lnSpc>
                <a:spcPct val="170000"/>
              </a:lnSpc>
              <a:defRPr/>
            </a:pPr>
            <a:r>
              <a:rPr lang="lv-LV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Mainīgā nosaukumā nedrīkst būt atstarpes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  <a:defRPr/>
            </a:pPr>
            <a:r>
              <a:rPr lang="lv-LV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Mainīgā nosaukumi ir reģistrjūtīgi 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($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lv-LV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$Y </a:t>
            </a:r>
            <a:r>
              <a:rPr lang="lv-LV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 divi dažādi mainīgie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84213" y="1484313"/>
            <a:ext cx="7343775" cy="0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8307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re 1"/>
          <p:cNvSpPr>
            <a:spLocks noGrp="1"/>
          </p:cNvSpPr>
          <p:nvPr>
            <p:ph type="title"/>
          </p:nvPr>
        </p:nvSpPr>
        <p:spPr>
          <a:xfrm>
            <a:off x="712516" y="365262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lv-LV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Mainīgie</a:t>
            </a:r>
            <a:endParaRPr lang="en-US" dirty="0" smtClean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sz="quarter" idx="1"/>
          </p:nvPr>
        </p:nvSpPr>
        <p:spPr>
          <a:xfrm>
            <a:off x="762000" y="1447800"/>
            <a:ext cx="8229600" cy="4525962"/>
          </a:xfrm>
        </p:spPr>
        <p:txBody>
          <a:bodyPr rtlCol="0">
            <a:noAutofit/>
          </a:bodyPr>
          <a:lstStyle/>
          <a:p>
            <a:pPr eaLnBrk="1" fontAlgn="auto" hangingPunct="1">
              <a:lnSpc>
                <a:spcPct val="170000"/>
              </a:lnSpc>
              <a:spcAft>
                <a:spcPts val="0"/>
              </a:spcAft>
              <a:defRPr/>
            </a:pPr>
            <a:r>
              <a:rPr lang="lv-LV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Reģistrjūtīgi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($Foo != $foo != $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eaLnBrk="1" fontAlgn="auto" hangingPunct="1">
              <a:lnSpc>
                <a:spcPct val="170000"/>
              </a:lnSpc>
              <a:spcAft>
                <a:spcPts val="0"/>
              </a:spcAft>
              <a:defRPr/>
            </a:pPr>
            <a:r>
              <a:rPr lang="lv-LV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 globāli un lokāla mēroga mainīgie</a:t>
            </a:r>
            <a:endParaRPr lang="en-US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lnSpc>
                <a:spcPct val="170000"/>
              </a:lnSpc>
              <a:spcAft>
                <a:spcPts val="0"/>
              </a:spcAft>
              <a:defRPr/>
            </a:pP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</a:t>
            </a:r>
            <a:r>
              <a:rPr lang="lv-LV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ā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lv-LV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mainīgos var lietot jebkurā vietā</a:t>
            </a:r>
            <a:endParaRPr lang="en-US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lnSpc>
                <a:spcPct val="170000"/>
              </a:lnSpc>
              <a:spcAft>
                <a:spcPts val="0"/>
              </a:spcAft>
              <a:defRPr/>
            </a:pPr>
            <a:r>
              <a:rPr lang="lv-LV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Lokālie mainīgie ir piesaistīti funkcijai vai klasei</a:t>
            </a:r>
            <a:endParaRPr lang="en-US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lnSpc>
                <a:spcPct val="170000"/>
              </a:lnSpc>
              <a:spcAft>
                <a:spcPts val="0"/>
              </a:spcAft>
              <a:defRPr/>
            </a:pPr>
            <a:r>
              <a:rPr lang="lv-LV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 mainīgo nosaukumi, kas ir rezervēti iekš PHP</a:t>
            </a:r>
            <a:endParaRPr lang="en-US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lnSpc>
                <a:spcPct val="170000"/>
              </a:lnSpc>
              <a:spcAft>
                <a:spcPts val="0"/>
              </a:spcAft>
              <a:defRPr/>
            </a:pPr>
            <a:r>
              <a:rPr lang="lv-LV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HTML formu mainīgie 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($_POST, $_GET)</a:t>
            </a:r>
          </a:p>
          <a:p>
            <a:pPr eaLnBrk="1" fontAlgn="auto" hangingPunct="1">
              <a:lnSpc>
                <a:spcPct val="170000"/>
              </a:lnSpc>
              <a:spcAft>
                <a:spcPts val="0"/>
              </a:spcAft>
              <a:defRPr/>
            </a:pPr>
            <a:r>
              <a:rPr lang="lv-LV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Servera mainīgie 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($_SERVER)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84213" y="1484313"/>
            <a:ext cx="7343775" cy="0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81815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re 1"/>
          <p:cNvSpPr>
            <a:spLocks noGrp="1"/>
          </p:cNvSpPr>
          <p:nvPr>
            <p:ph type="title"/>
          </p:nvPr>
        </p:nvSpPr>
        <p:spPr>
          <a:xfrm>
            <a:off x="609600" y="341313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lv-LV" sz="36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Mainīgo deklarēšana (izveidošana)</a:t>
            </a:r>
            <a:endParaRPr lang="en-US" sz="3600" dirty="0" smtClean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68313" y="1700213"/>
            <a:ext cx="8229600" cy="4525962"/>
          </a:xfrm>
        </p:spPr>
        <p:txBody>
          <a:bodyPr rtlCol="0">
            <a:normAutofit/>
          </a:bodyPr>
          <a:lstStyle/>
          <a:p>
            <a:pPr>
              <a:lnSpc>
                <a:spcPct val="150000"/>
              </a:lnSpc>
              <a:buNone/>
              <a:defRPr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&lt;?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php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   $name = </a:t>
            </a:r>
            <a:r>
              <a:rPr lang="lv-LV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"Jānis";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   echo</a:t>
            </a:r>
            <a:r>
              <a:rPr lang="lv-LV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($name);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 charset="0"/>
              <a:buNone/>
              <a:defRPr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?&gt;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600" dirty="0" smtClean="0"/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 charset="0"/>
              <a:buNone/>
              <a:defRPr/>
            </a:pPr>
            <a:endParaRPr lang="en-US" sz="3600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684213" y="1484313"/>
            <a:ext cx="7343775" cy="0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03636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8229600" cy="9906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Mainīgo</a:t>
            </a:r>
            <a:r>
              <a:rPr lang="en-US" sz="4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deklarēšana</a:t>
            </a:r>
            <a:r>
              <a:rPr lang="en-US" sz="4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40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izveidošana</a:t>
            </a:r>
            <a:r>
              <a:rPr lang="en-US" sz="4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cs typeface="Consolas" pitchFamily="49" charset="0"/>
              </a:rPr>
              <a:t>  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sz="quarter" idx="1"/>
          </p:nvPr>
        </p:nvSpPr>
        <p:spPr>
          <a:xfrm>
            <a:off x="967441" y="1752600"/>
            <a:ext cx="6777317" cy="3508977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lnSpc>
                <a:spcPct val="150000"/>
              </a:lnSpc>
              <a:buFont typeface="Arial" charset="0"/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&lt;?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php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$name =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Jānis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";</a:t>
            </a:r>
            <a:endParaRPr lang="lv-LV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$age = 23;</a:t>
            </a:r>
          </a:p>
          <a:p>
            <a:pPr lvl="1">
              <a:lnSpc>
                <a:spcPct val="150000"/>
              </a:lnSpc>
              <a:buNone/>
            </a:pPr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Mans vārds ir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$name </a:t>
            </a:r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un esmu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$age </a:t>
            </a:r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gadus vecs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";</a:t>
            </a:r>
          </a:p>
          <a:p>
            <a:pPr eaLnBrk="1" hangingPunct="1">
              <a:lnSpc>
                <a:spcPct val="150000"/>
              </a:lnSpc>
              <a:buFont typeface="Arial" charset="0"/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buFont typeface="Arial" charset="0"/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?&gt; </a:t>
            </a:r>
          </a:p>
          <a:p>
            <a:pPr eaLnBrk="1" hangingPunct="1">
              <a:lnSpc>
                <a:spcPct val="150000"/>
              </a:lnSpc>
              <a:buFont typeface="Arial" charset="0"/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buFont typeface="Arial" charset="0"/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84213" y="1484313"/>
            <a:ext cx="7343775" cy="0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0264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re 1"/>
          <p:cNvSpPr>
            <a:spLocks noGrp="1"/>
          </p:cNvSpPr>
          <p:nvPr>
            <p:ph type="title"/>
          </p:nvPr>
        </p:nvSpPr>
        <p:spPr>
          <a:xfrm>
            <a:off x="609600" y="341313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PHP </a:t>
            </a:r>
            <a:r>
              <a:rPr lang="lv-LV" sz="36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 brīva tipa valoda</a:t>
            </a:r>
            <a:endParaRPr lang="en-US" sz="36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sz="quarter" idx="1"/>
          </p:nvPr>
        </p:nvSpPr>
        <p:spPr>
          <a:xfrm>
            <a:off x="533400" y="1524000"/>
            <a:ext cx="8229600" cy="4525962"/>
          </a:xfrm>
        </p:spPr>
        <p:txBody>
          <a:bodyPr rtlCol="0">
            <a:noAutofit/>
          </a:bodyPr>
          <a:lstStyle/>
          <a:p>
            <a:pPr>
              <a:lnSpc>
                <a:spcPct val="170000"/>
              </a:lnSpc>
              <a:defRPr/>
            </a:pPr>
            <a:r>
              <a:rPr lang="lv-LV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Iepriekšējā piemērā varēja ievērot, ka mums nebija jānorāda PHP kāda datu tipa mainīgais tas ir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  <a:defRPr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PHP </a:t>
            </a:r>
            <a:r>
              <a:rPr lang="lv-LV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automātiski konvertē mainīgo uz pareizo datu tipu atkarībā no tā vērtības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  <a:defRPr/>
            </a:pPr>
            <a:r>
              <a:rPr lang="lv-LV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Mainīgais gan vispirms obligāti ir jādeklarē pirms to var izmantot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84213" y="1484313"/>
            <a:ext cx="7343775" cy="0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73781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r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179513"/>
          </a:xfrm>
        </p:spPr>
        <p:txBody>
          <a:bodyPr/>
          <a:lstStyle/>
          <a:p>
            <a:pPr eaLnBrk="1" hangingPunct="1">
              <a:defRPr/>
            </a:pPr>
            <a:r>
              <a:rPr lang="lv-LV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Mainīgie</a:t>
            </a:r>
            <a:endParaRPr lang="en-US" dirty="0" smtClean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1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&lt;?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php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ct val="20000"/>
              </a:spcBef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name = '</a:t>
            </a:r>
            <a:r>
              <a:rPr lang="lv-LV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Jānis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';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ct val="20000"/>
              </a:spcBef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$year</a:t>
            </a:r>
            <a:r>
              <a:rPr lang="lv-LV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lv-LV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2000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ct val="200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current</a:t>
            </a:r>
            <a:r>
              <a:rPr lang="lv-LV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ear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lv-LV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ct val="200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$age = $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current</a:t>
            </a:r>
            <a:r>
              <a:rPr lang="lv-LV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ear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- $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lang="lv-LV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lvl="1">
              <a:spcBef>
                <a:spcPct val="200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echo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"$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name </a:t>
            </a:r>
            <a:r>
              <a:rPr lang="lv-LV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ir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$age </a:t>
            </a:r>
            <a:r>
              <a:rPr lang="lv-LV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gadus vecs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.";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?&gt;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84213" y="1484313"/>
            <a:ext cx="7343775" cy="0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06163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lv-LV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HTML kopā ar PHP</a:t>
            </a:r>
            <a:endParaRPr lang="en-US" dirty="0" smtClean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68313" y="1628774"/>
            <a:ext cx="8229600" cy="5076826"/>
          </a:xfrm>
        </p:spPr>
        <p:txBody>
          <a:bodyPr rtlCol="0">
            <a:noAutofit/>
          </a:bodyPr>
          <a:lstStyle/>
          <a:p>
            <a:pPr eaLnBrk="1" hangingPunct="1">
              <a:lnSpc>
                <a:spcPct val="150000"/>
              </a:lnSpc>
              <a:buFont typeface="Arial" charset="0"/>
              <a:buNone/>
              <a:defRPr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&lt;?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php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$name = "</a:t>
            </a:r>
            <a:r>
              <a:rPr lang="lv-LV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Jānis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";   // de</a:t>
            </a:r>
            <a:r>
              <a:rPr lang="lv-LV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klarēšana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 ?&gt;                                    </a:t>
            </a:r>
          </a:p>
          <a:p>
            <a:pPr eaLnBrk="1" hangingPunct="1">
              <a:lnSpc>
                <a:spcPct val="150000"/>
              </a:lnSpc>
              <a:buFont typeface="Arial" charset="0"/>
              <a:buNone/>
              <a:defRPr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&lt;html&gt;</a:t>
            </a:r>
          </a:p>
          <a:p>
            <a:pPr eaLnBrk="1" hangingPunct="1">
              <a:lnSpc>
                <a:spcPct val="150000"/>
              </a:lnSpc>
              <a:buFont typeface="Arial" charset="0"/>
              <a:buNone/>
              <a:defRPr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&lt;head&gt; &lt;title&gt;</a:t>
            </a:r>
            <a:r>
              <a:rPr lang="lv-LV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Parasts PHP dokuments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&lt;/title&gt; &lt;/head&gt;</a:t>
            </a:r>
          </a:p>
          <a:p>
            <a:pPr eaLnBrk="1" hangingPunct="1">
              <a:lnSpc>
                <a:spcPct val="150000"/>
              </a:lnSpc>
              <a:buFont typeface="Arial" charset="0"/>
              <a:buNone/>
              <a:defRPr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&lt;bod</a:t>
            </a:r>
            <a:r>
              <a:rPr lang="lv-LV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  <a:p>
            <a:pPr eaLnBrk="1" hangingPunct="1">
              <a:lnSpc>
                <a:spcPct val="150000"/>
              </a:lnSpc>
              <a:buFont typeface="Arial" charset="0"/>
              <a:buNone/>
              <a:defRPr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&lt;p&gt; </a:t>
            </a:r>
          </a:p>
          <a:p>
            <a:pPr eaLnBrk="1" hangingPunct="1">
              <a:lnSpc>
                <a:spcPct val="150000"/>
              </a:lnSpc>
              <a:buFont typeface="Arial" charset="0"/>
              <a:buNone/>
              <a:defRPr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&lt;!-- </a:t>
            </a:r>
            <a:r>
              <a:rPr lang="lv-LV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izvada mainīgā vērtību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--&gt;</a:t>
            </a:r>
          </a:p>
          <a:p>
            <a:pPr eaLnBrk="1" hangingPunct="1">
              <a:lnSpc>
                <a:spcPct val="150000"/>
              </a:lnSpc>
              <a:buFont typeface="Arial" charset="0"/>
              <a:buNone/>
              <a:defRPr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</a:t>
            </a:r>
            <a:r>
              <a:rPr lang="lv-LV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Esi sveicināts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PHP, &lt;?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php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echo</a:t>
            </a:r>
            <a:r>
              <a:rPr lang="lv-LV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"$name"; ?&gt;!</a:t>
            </a:r>
          </a:p>
          <a:p>
            <a:pPr eaLnBrk="1" hangingPunct="1">
              <a:lnSpc>
                <a:spcPct val="150000"/>
              </a:lnSpc>
              <a:buFont typeface="Arial" charset="0"/>
              <a:buNone/>
              <a:defRPr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&lt;/p&gt;</a:t>
            </a:r>
          </a:p>
          <a:p>
            <a:pPr eaLnBrk="1" hangingPunct="1">
              <a:lnSpc>
                <a:spcPct val="150000"/>
              </a:lnSpc>
              <a:buFont typeface="Arial" charset="0"/>
              <a:buNone/>
              <a:defRPr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&lt;/body&gt;</a:t>
            </a:r>
          </a:p>
          <a:p>
            <a:pPr eaLnBrk="1" hangingPunct="1">
              <a:lnSpc>
                <a:spcPct val="150000"/>
              </a:lnSpc>
              <a:buFont typeface="Arial" charset="0"/>
              <a:buNone/>
              <a:defRPr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&lt;/html&gt;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84213" y="1484313"/>
            <a:ext cx="7343775" cy="0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29651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2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3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4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5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6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7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8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9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10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11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12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13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14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15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16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17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18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19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806</TotalTime>
  <Words>764</Words>
  <Application>Microsoft Office PowerPoint</Application>
  <PresentationFormat>On-screen Show (4:3)</PresentationFormat>
  <Paragraphs>106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Median</vt:lpstr>
      <vt:lpstr>PowerPoint Presentation</vt:lpstr>
      <vt:lpstr>Kas ir PHP?</vt:lpstr>
      <vt:lpstr>PHP ir lieliska un populāra valoda</vt:lpstr>
      <vt:lpstr>Kas ir PHP fails?</vt:lpstr>
      <vt:lpstr>Kāpēc PHP?</vt:lpstr>
      <vt:lpstr>Kam līdzīgs ir PHPkods?</vt:lpstr>
      <vt:lpstr>Ko PHP var izdarīt?</vt:lpstr>
      <vt:lpstr>Kas vajadzīgs, lai sāktu izmantot PHP?</vt:lpstr>
      <vt:lpstr>PHP koda sintakse</vt:lpstr>
      <vt:lpstr>Echo</vt:lpstr>
      <vt:lpstr>Echo - piemērs</vt:lpstr>
      <vt:lpstr>Mainīgie</vt:lpstr>
      <vt:lpstr>Mainīgie</vt:lpstr>
      <vt:lpstr>Mainīgie</vt:lpstr>
      <vt:lpstr>Mainīgo deklarēšana (izveidošana)</vt:lpstr>
      <vt:lpstr>Mainīgo deklarēšana (izveidošana)   </vt:lpstr>
      <vt:lpstr>PHP ir brīva tipa valoda</vt:lpstr>
      <vt:lpstr>Mainīgie</vt:lpstr>
      <vt:lpstr>HTML kopā ar PHP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PHP</dc:title>
  <dc:creator>MOHAMMAD</dc:creator>
  <cp:lastModifiedBy>Mārtiņš Zīlīte</cp:lastModifiedBy>
  <cp:revision>67</cp:revision>
  <dcterms:created xsi:type="dcterms:W3CDTF">2013-02-03T17:29:07Z</dcterms:created>
  <dcterms:modified xsi:type="dcterms:W3CDTF">2019-04-23T09:14:38Z</dcterms:modified>
</cp:coreProperties>
</file>